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0"/>
  </p:notesMasterIdLst>
  <p:sldIdLst>
    <p:sldId id="258" r:id="rId2"/>
    <p:sldId id="256" r:id="rId3"/>
    <p:sldId id="259" r:id="rId4"/>
    <p:sldId id="257" r:id="rId5"/>
    <p:sldId id="260" r:id="rId6"/>
    <p:sldId id="261" r:id="rId7"/>
    <p:sldId id="262" r:id="rId8"/>
    <p:sldId id="263" r:id="rId9"/>
    <p:sldId id="264" r:id="rId10"/>
    <p:sldId id="265" r:id="rId11"/>
    <p:sldId id="270" r:id="rId12"/>
    <p:sldId id="273" r:id="rId13"/>
    <p:sldId id="274" r:id="rId14"/>
    <p:sldId id="266" r:id="rId15"/>
    <p:sldId id="272" r:id="rId16"/>
    <p:sldId id="267" r:id="rId17"/>
    <p:sldId id="268" r:id="rId18"/>
    <p:sldId id="269" r:id="rId1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DC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07" autoAdjust="0"/>
    <p:restoredTop sz="94660"/>
  </p:normalViewPr>
  <p:slideViewPr>
    <p:cSldViewPr snapToGrid="0">
      <p:cViewPr>
        <p:scale>
          <a:sx n="60" d="100"/>
          <a:sy n="60" d="100"/>
        </p:scale>
        <p:origin x="1128" y="2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B68C8F-58F4-4AC7-A616-905438D84140}" type="datetimeFigureOut">
              <a:rPr lang="fr-FR" smtClean="0"/>
              <a:t>27/01/2017</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14BFE7-7266-483E-99CC-513A7CA2906F}" type="slidenum">
              <a:rPr lang="fr-FR" smtClean="0"/>
              <a:t>‹N°›</a:t>
            </a:fld>
            <a:endParaRPr lang="fr-FR"/>
          </a:p>
        </p:txBody>
      </p:sp>
    </p:spTree>
    <p:extLst>
      <p:ext uri="{BB962C8B-B14F-4D97-AF65-F5344CB8AC3E}">
        <p14:creationId xmlns:p14="http://schemas.microsoft.com/office/powerpoint/2010/main" val="620463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4" name="Espace réservé de la date 3"/>
          <p:cNvSpPr>
            <a:spLocks noGrp="1"/>
          </p:cNvSpPr>
          <p:nvPr>
            <p:ph type="dt" sz="half" idx="10"/>
          </p:nvPr>
        </p:nvSpPr>
        <p:spPr/>
        <p:txBody>
          <a:bodyPr/>
          <a:lstStyle/>
          <a:p>
            <a:fld id="{C59D5020-C391-4FBD-9934-B13C67A0DF08}"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818708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7B652144-193D-4CF6-96BD-0B300015848B}"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2039869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0CF533EE-F872-48C5-8ADD-DF6DF73486DD}"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519842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FB62E211-B1CF-4FDF-9FD8-D81F08F8ADCA}"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1657412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p:cNvSpPr>
            <a:spLocks noGrp="1"/>
          </p:cNvSpPr>
          <p:nvPr>
            <p:ph type="dt" sz="half" idx="10"/>
          </p:nvPr>
        </p:nvSpPr>
        <p:spPr/>
        <p:txBody>
          <a:bodyPr/>
          <a:lstStyle/>
          <a:p>
            <a:fld id="{A1884824-EBDD-418E-B090-8B9C8B86B45C}" type="datetime1">
              <a:rPr lang="fr-FR" smtClean="0"/>
              <a:t>27/01/2017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288155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fld id="{342C4273-1D4F-465A-BF1E-AA5AF7F69833}" type="datetime1">
              <a:rPr lang="fr-FR" smtClean="0"/>
              <a:t>27/01/2017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374442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87910497-12C6-4A99-92CD-A372596E6CD2}" type="datetime1">
              <a:rPr lang="fr-FR" smtClean="0"/>
              <a:t>27/01/2017</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405231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1A43875A-929E-44BC-BF0E-A7AF3570CEC3}" type="datetime1">
              <a:rPr lang="fr-FR" smtClean="0"/>
              <a:t>27/01/2017</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184949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FF3A7DAB-F3A1-4E5B-B39A-82D63706110E}" type="datetime1">
              <a:rPr lang="fr-FR" smtClean="0"/>
              <a:t>27/01/2017</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197449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F2E78632-FF96-4D31-B8E0-32DE71B55AFF}" type="datetime1">
              <a:rPr lang="fr-FR" smtClean="0"/>
              <a:t>27/01/2017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707237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A471C568-8D7E-4B75-80E1-E97E75C712EF}" type="datetime1">
              <a:rPr lang="fr-FR" smtClean="0"/>
              <a:t>27/01/2017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928059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2F6F3A-4C33-4A8C-AC4D-201FEEBFFC75}" type="datetime1">
              <a:rPr lang="fr-FR" smtClean="0"/>
              <a:t>27/01/2017</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31EBA0-7BFE-47B3-9DA8-E7508D180999}" type="slidenum">
              <a:rPr lang="fr-FR" smtClean="0"/>
              <a:t>‹N°›</a:t>
            </a:fld>
            <a:endParaRPr lang="fr-FR"/>
          </a:p>
        </p:txBody>
      </p:sp>
    </p:spTree>
    <p:extLst>
      <p:ext uri="{BB962C8B-B14F-4D97-AF65-F5344CB8AC3E}">
        <p14:creationId xmlns:p14="http://schemas.microsoft.com/office/powerpoint/2010/main" val="327394299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4" name="Image 3"/>
          <p:cNvPicPr>
            <a:picLocks noChangeAspect="1"/>
          </p:cNvPicPr>
          <p:nvPr/>
        </p:nvPicPr>
        <p:blipFill rotWithShape="1">
          <a:blip r:embed="rId2">
            <a:extLst>
              <a:ext uri="{28A0092B-C50C-407E-A947-70E740481C1C}">
                <a14:useLocalDpi xmlns:a14="http://schemas.microsoft.com/office/drawing/2010/main" val="0"/>
              </a:ext>
            </a:extLst>
          </a:blip>
          <a:srcRect t="341" r="-1" b="17606"/>
          <a:stretch/>
        </p:blipFill>
        <p:spPr>
          <a:xfrm>
            <a:off x="6090612" y="10"/>
            <a:ext cx="6101387" cy="6857990"/>
          </a:xfrm>
          <a:prstGeom prst="rect">
            <a:avLst/>
          </a:prstGeom>
          <a:effectLst/>
        </p:spPr>
      </p:pic>
      <p:sp>
        <p:nvSpPr>
          <p:cNvPr id="2" name="Titre 1"/>
          <p:cNvSpPr>
            <a:spLocks noGrp="1"/>
          </p:cNvSpPr>
          <p:nvPr>
            <p:ph type="title"/>
          </p:nvPr>
        </p:nvSpPr>
        <p:spPr>
          <a:xfrm>
            <a:off x="648929" y="629266"/>
            <a:ext cx="5127031" cy="1676603"/>
          </a:xfrm>
        </p:spPr>
        <p:txBody>
          <a:bodyPr>
            <a:normAutofit/>
          </a:bodyPr>
          <a:lstStyle/>
          <a:p>
            <a:r>
              <a:rPr lang="fr-FR" b="1" dirty="0">
                <a:solidFill>
                  <a:schemeClr val="accent1"/>
                </a:solidFill>
              </a:rPr>
              <a:t>SCENARIO - Utilisateur</a:t>
            </a:r>
          </a:p>
        </p:txBody>
      </p:sp>
      <p:sp>
        <p:nvSpPr>
          <p:cNvPr id="3" name="Espace réservé du contenu 2"/>
          <p:cNvSpPr>
            <a:spLocks noGrp="1"/>
          </p:cNvSpPr>
          <p:nvPr>
            <p:ph idx="1"/>
          </p:nvPr>
        </p:nvSpPr>
        <p:spPr>
          <a:xfrm>
            <a:off x="648930" y="2438400"/>
            <a:ext cx="5127029" cy="3785419"/>
          </a:xfrm>
        </p:spPr>
        <p:txBody>
          <a:bodyPr>
            <a:normAutofit/>
          </a:bodyPr>
          <a:lstStyle/>
          <a:p>
            <a:pPr marL="0" indent="0">
              <a:buNone/>
            </a:pPr>
            <a:r>
              <a:rPr lang="fr-FR" sz="2000" dirty="0">
                <a:solidFill>
                  <a:schemeClr val="accent1"/>
                </a:solidFill>
              </a:rPr>
              <a:t>Mise en situation d’un utilisateur avec l’ensemble des droits sur le site</a:t>
            </a:r>
          </a:p>
        </p:txBody>
      </p:sp>
      <p:sp>
        <p:nvSpPr>
          <p:cNvPr id="5" name="Espace réservé du numéro de diapositive 4"/>
          <p:cNvSpPr>
            <a:spLocks noGrp="1"/>
          </p:cNvSpPr>
          <p:nvPr>
            <p:ph type="sldNum" sz="quarter" idx="12"/>
          </p:nvPr>
        </p:nvSpPr>
        <p:spPr/>
        <p:txBody>
          <a:bodyPr/>
          <a:lstStyle/>
          <a:p>
            <a:fld id="{BF31EBA0-7BFE-47B3-9DA8-E7508D180999}" type="slidenum">
              <a:rPr lang="fr-FR" smtClean="0"/>
              <a:t>1</a:t>
            </a:fld>
            <a:endParaRPr lang="fr-FR"/>
          </a:p>
        </p:txBody>
      </p:sp>
    </p:spTree>
    <p:extLst>
      <p:ext uri="{BB962C8B-B14F-4D97-AF65-F5344CB8AC3E}">
        <p14:creationId xmlns:p14="http://schemas.microsoft.com/office/powerpoint/2010/main" val="3258202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7937500" cy="6896055"/>
          </a:xfrm>
        </p:spPr>
      </p:pic>
      <p:sp>
        <p:nvSpPr>
          <p:cNvPr id="5" name="ZoneTexte 4"/>
          <p:cNvSpPr txBox="1"/>
          <p:nvPr/>
        </p:nvSpPr>
        <p:spPr>
          <a:xfrm>
            <a:off x="7937500" y="-1"/>
            <a:ext cx="4254500" cy="6678751"/>
          </a:xfrm>
          <a:prstGeom prst="rect">
            <a:avLst/>
          </a:prstGeom>
          <a:noFill/>
        </p:spPr>
        <p:txBody>
          <a:bodyPr wrap="square" rtlCol="0">
            <a:spAutoFit/>
          </a:bodyPr>
          <a:lstStyle/>
          <a:p>
            <a:r>
              <a:rPr lang="fr-FR" sz="4400" dirty="0">
                <a:solidFill>
                  <a:schemeClr val="accent1"/>
                </a:solidFill>
              </a:rPr>
              <a:t>Les Formulaires</a:t>
            </a:r>
          </a:p>
          <a:p>
            <a:endParaRPr lang="fr-FR" sz="1600" dirty="0">
              <a:solidFill>
                <a:schemeClr val="accent1"/>
              </a:solidFill>
            </a:endParaRPr>
          </a:p>
          <a:p>
            <a:r>
              <a:rPr lang="fr-FR" sz="1600" dirty="0">
                <a:solidFill>
                  <a:schemeClr val="accent1"/>
                </a:solidFill>
              </a:rPr>
              <a:t>L’utilisateur possédant les droits suffisants pourra ajouter un utilisateur à la base de données.</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Prénom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Pseudo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Genre (type : select)</a:t>
            </a:r>
          </a:p>
          <a:p>
            <a:pPr marL="285750" indent="-285750">
              <a:buFontTx/>
              <a:buChar char="-"/>
            </a:pPr>
            <a:r>
              <a:rPr lang="fr-FR" sz="1600" dirty="0">
                <a:solidFill>
                  <a:schemeClr val="accent1"/>
                </a:solidFill>
              </a:rPr>
              <a:t>Adresse Mail (type : email)</a:t>
            </a:r>
          </a:p>
          <a:p>
            <a:pPr marL="285750" indent="-285750">
              <a:buFontTx/>
              <a:buChar char="-"/>
            </a:pPr>
            <a:r>
              <a:rPr lang="fr-FR" sz="1600" dirty="0">
                <a:solidFill>
                  <a:schemeClr val="accent1"/>
                </a:solidFill>
              </a:rPr>
              <a:t>Mot de passe (type : </a:t>
            </a:r>
            <a:r>
              <a:rPr lang="fr-FR" sz="1600" dirty="0" err="1">
                <a:solidFill>
                  <a:schemeClr val="accent1"/>
                </a:solidFill>
              </a:rPr>
              <a:t>password</a:t>
            </a:r>
            <a:r>
              <a:rPr lang="fr-FR" sz="1600" dirty="0">
                <a:solidFill>
                  <a:schemeClr val="accent1"/>
                </a:solidFill>
              </a:rPr>
              <a:t>)</a:t>
            </a:r>
          </a:p>
          <a:p>
            <a:pPr marL="285750" indent="-285750">
              <a:buFontTx/>
              <a:buChar char="-"/>
            </a:pPr>
            <a:r>
              <a:rPr lang="fr-FR" sz="1600" dirty="0">
                <a:solidFill>
                  <a:schemeClr val="accent1"/>
                </a:solidFill>
              </a:rPr>
              <a:t>Photo de profil (type : </a:t>
            </a:r>
            <a:r>
              <a:rPr lang="fr-FR" sz="1600" dirty="0" err="1">
                <a:solidFill>
                  <a:schemeClr val="accent1"/>
                </a:solidFill>
              </a:rPr>
              <a:t>upload</a:t>
            </a:r>
            <a:r>
              <a:rPr lang="fr-FR" sz="1600" dirty="0">
                <a:solidFill>
                  <a:schemeClr val="accent1"/>
                </a:solidFill>
              </a:rPr>
              <a:t>)</a:t>
            </a:r>
          </a:p>
          <a:p>
            <a:pPr marL="285750" indent="-285750">
              <a:buFontTx/>
              <a:buChar char="-"/>
            </a:pPr>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Dans le même temps, un mail est envoyé à l’adresse email du compte créé. Le membre reçoit alors ses informations de connexion.</a:t>
            </a: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10</a:t>
            </a:fld>
            <a:endParaRPr lang="fr-FR"/>
          </a:p>
        </p:txBody>
      </p:sp>
    </p:spTree>
    <p:extLst>
      <p:ext uri="{BB962C8B-B14F-4D97-AF65-F5344CB8AC3E}">
        <p14:creationId xmlns:p14="http://schemas.microsoft.com/office/powerpoint/2010/main" val="185949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7937500" cy="6896055"/>
          </a:xfrm>
        </p:spPr>
      </p:pic>
      <p:sp>
        <p:nvSpPr>
          <p:cNvPr id="5" name="ZoneTexte 4"/>
          <p:cNvSpPr txBox="1"/>
          <p:nvPr/>
        </p:nvSpPr>
        <p:spPr>
          <a:xfrm>
            <a:off x="7937500" y="-1"/>
            <a:ext cx="4254500" cy="4955203"/>
          </a:xfrm>
          <a:prstGeom prst="rect">
            <a:avLst/>
          </a:prstGeom>
          <a:noFill/>
        </p:spPr>
        <p:txBody>
          <a:bodyPr wrap="square" rtlCol="0">
            <a:spAutoFit/>
          </a:bodyPr>
          <a:lstStyle/>
          <a:p>
            <a:r>
              <a:rPr lang="fr-FR" sz="4400" dirty="0">
                <a:solidFill>
                  <a:schemeClr val="accent1"/>
                </a:solidFill>
              </a:rPr>
              <a:t>Les Formulaires</a:t>
            </a:r>
          </a:p>
          <a:p>
            <a:endParaRPr lang="fr-FR" sz="1600" dirty="0">
              <a:solidFill>
                <a:schemeClr val="accent1"/>
              </a:solidFill>
            </a:endParaRPr>
          </a:p>
          <a:p>
            <a:r>
              <a:rPr lang="fr-FR" sz="1600" dirty="0">
                <a:solidFill>
                  <a:schemeClr val="accent1"/>
                </a:solidFill>
              </a:rPr>
              <a:t>L’utilisateur possédant les droits suffisants pourra ajouter un groupe à la base de données.</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Description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Type de groupe (type : select)</a:t>
            </a:r>
          </a:p>
          <a:p>
            <a:pPr marL="285750" indent="-285750">
              <a:buFontTx/>
              <a:buChar char="-"/>
            </a:pPr>
            <a:r>
              <a:rPr lang="fr-FR" sz="1600" dirty="0">
                <a:solidFill>
                  <a:schemeClr val="accent1"/>
                </a:solidFill>
              </a:rPr>
              <a:t>Photo de profil (type : </a:t>
            </a:r>
            <a:r>
              <a:rPr lang="fr-FR" sz="1600" dirty="0" err="1">
                <a:solidFill>
                  <a:schemeClr val="accent1"/>
                </a:solidFill>
              </a:rPr>
              <a:t>upload</a:t>
            </a:r>
            <a:r>
              <a:rPr lang="fr-FR" sz="1600" dirty="0">
                <a:solidFill>
                  <a:schemeClr val="accent1"/>
                </a:solidFill>
              </a:rPr>
              <a:t>)</a:t>
            </a:r>
          </a:p>
          <a:p>
            <a:pPr marL="285750" indent="-285750">
              <a:buFontTx/>
              <a:buChar char="-"/>
            </a:pPr>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a:t>
            </a:r>
          </a:p>
        </p:txBody>
      </p:sp>
      <p:sp>
        <p:nvSpPr>
          <p:cNvPr id="2" name="Rectangle 1"/>
          <p:cNvSpPr/>
          <p:nvPr/>
        </p:nvSpPr>
        <p:spPr>
          <a:xfrm>
            <a:off x="109182" y="532263"/>
            <a:ext cx="2088108"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Ajouter un groupe</a:t>
            </a:r>
          </a:p>
        </p:txBody>
      </p:sp>
      <p:sp>
        <p:nvSpPr>
          <p:cNvPr id="6" name="Rectangle 5"/>
          <p:cNvSpPr/>
          <p:nvPr/>
        </p:nvSpPr>
        <p:spPr>
          <a:xfrm>
            <a:off x="0" y="0"/>
            <a:ext cx="2088108"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Ajout </a:t>
            </a:r>
            <a:r>
              <a:rPr lang="fr-FR" sz="1400" dirty="0"/>
              <a:t>Groupe</a:t>
            </a:r>
            <a:endParaRPr lang="fr-FR" dirty="0"/>
          </a:p>
        </p:txBody>
      </p:sp>
      <p:sp>
        <p:nvSpPr>
          <p:cNvPr id="7" name="Rectangle 6"/>
          <p:cNvSpPr/>
          <p:nvPr/>
        </p:nvSpPr>
        <p:spPr>
          <a:xfrm>
            <a:off x="109182" y="1678675"/>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Description</a:t>
            </a:r>
          </a:p>
        </p:txBody>
      </p:sp>
      <p:sp>
        <p:nvSpPr>
          <p:cNvPr id="8" name="Rectangle 7"/>
          <p:cNvSpPr/>
          <p:nvPr/>
        </p:nvSpPr>
        <p:spPr>
          <a:xfrm>
            <a:off x="245661" y="1981199"/>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Description</a:t>
            </a:r>
          </a:p>
        </p:txBody>
      </p:sp>
      <p:sp>
        <p:nvSpPr>
          <p:cNvPr id="3" name="Rectangle 2"/>
          <p:cNvSpPr/>
          <p:nvPr/>
        </p:nvSpPr>
        <p:spPr>
          <a:xfrm>
            <a:off x="109182" y="2361063"/>
            <a:ext cx="7601803" cy="2729552"/>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9" name="Espace réservé du numéro de diapositive 8"/>
          <p:cNvSpPr>
            <a:spLocks noGrp="1"/>
          </p:cNvSpPr>
          <p:nvPr>
            <p:ph type="sldNum" sz="quarter" idx="12"/>
          </p:nvPr>
        </p:nvSpPr>
        <p:spPr/>
        <p:txBody>
          <a:bodyPr/>
          <a:lstStyle/>
          <a:p>
            <a:fld id="{BF31EBA0-7BFE-47B3-9DA8-E7508D180999}" type="slidenum">
              <a:rPr lang="fr-FR" smtClean="0"/>
              <a:t>11</a:t>
            </a:fld>
            <a:endParaRPr lang="fr-FR"/>
          </a:p>
        </p:txBody>
      </p:sp>
      <p:sp>
        <p:nvSpPr>
          <p:cNvPr id="10" name="Rectangle 9"/>
          <p:cNvSpPr/>
          <p:nvPr/>
        </p:nvSpPr>
        <p:spPr>
          <a:xfrm>
            <a:off x="109181" y="2345144"/>
            <a:ext cx="3991331"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Type du groupe (Internet ou Externe)</a:t>
            </a:r>
          </a:p>
        </p:txBody>
      </p:sp>
      <p:sp>
        <p:nvSpPr>
          <p:cNvPr id="11" name="Rectangle 10"/>
          <p:cNvSpPr/>
          <p:nvPr/>
        </p:nvSpPr>
        <p:spPr>
          <a:xfrm>
            <a:off x="245661" y="2647668"/>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Interne</a:t>
            </a:r>
          </a:p>
        </p:txBody>
      </p:sp>
      <p:sp>
        <p:nvSpPr>
          <p:cNvPr id="14" name="Rectangle 13"/>
          <p:cNvSpPr/>
          <p:nvPr/>
        </p:nvSpPr>
        <p:spPr>
          <a:xfrm>
            <a:off x="183298" y="2579079"/>
            <a:ext cx="7417652" cy="3025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209437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7937500" cy="6896055"/>
          </a:xfrm>
        </p:spPr>
      </p:pic>
      <p:sp>
        <p:nvSpPr>
          <p:cNvPr id="5" name="ZoneTexte 4"/>
          <p:cNvSpPr txBox="1"/>
          <p:nvPr/>
        </p:nvSpPr>
        <p:spPr>
          <a:xfrm>
            <a:off x="7937500" y="-1"/>
            <a:ext cx="4254500" cy="4708981"/>
          </a:xfrm>
          <a:prstGeom prst="rect">
            <a:avLst/>
          </a:prstGeom>
          <a:noFill/>
        </p:spPr>
        <p:txBody>
          <a:bodyPr wrap="square" rtlCol="0">
            <a:spAutoFit/>
          </a:bodyPr>
          <a:lstStyle/>
          <a:p>
            <a:r>
              <a:rPr lang="fr-FR" sz="4400" dirty="0">
                <a:solidFill>
                  <a:schemeClr val="accent1"/>
                </a:solidFill>
              </a:rPr>
              <a:t>Les Formulaires</a:t>
            </a:r>
          </a:p>
          <a:p>
            <a:endParaRPr lang="fr-FR" sz="1600" dirty="0">
              <a:solidFill>
                <a:schemeClr val="accent1"/>
              </a:solidFill>
            </a:endParaRPr>
          </a:p>
          <a:p>
            <a:r>
              <a:rPr lang="fr-FR" sz="1600" dirty="0">
                <a:solidFill>
                  <a:schemeClr val="accent1"/>
                </a:solidFill>
              </a:rPr>
              <a:t>L’utilisateur possédant les droits suffisants pourra ajouter une licence à la base de données.</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du membre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Date de licence (type : date)</a:t>
            </a:r>
          </a:p>
          <a:p>
            <a:pPr marL="285750" indent="-285750">
              <a:buFontTx/>
              <a:buChar char="-"/>
            </a:pPr>
            <a:r>
              <a:rPr lang="fr-FR" sz="1600" dirty="0">
                <a:solidFill>
                  <a:schemeClr val="accent1"/>
                </a:solidFill>
              </a:rPr>
              <a:t>Montant Paiement (type : </a:t>
            </a:r>
            <a:r>
              <a:rPr lang="fr-FR" sz="1600" dirty="0" err="1">
                <a:solidFill>
                  <a:schemeClr val="accent1"/>
                </a:solidFill>
              </a:rPr>
              <a:t>number</a:t>
            </a:r>
            <a:r>
              <a:rPr lang="fr-FR" sz="1600" dirty="0">
                <a:solidFill>
                  <a:schemeClr val="accent1"/>
                </a:solidFill>
              </a:rPr>
              <a:t>)</a:t>
            </a:r>
          </a:p>
          <a:p>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a:t>
            </a:r>
          </a:p>
        </p:txBody>
      </p:sp>
      <p:sp>
        <p:nvSpPr>
          <p:cNvPr id="2" name="Rectangle 1"/>
          <p:cNvSpPr/>
          <p:nvPr/>
        </p:nvSpPr>
        <p:spPr>
          <a:xfrm>
            <a:off x="109182" y="532263"/>
            <a:ext cx="2088108"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Ajouter une licence</a:t>
            </a:r>
          </a:p>
        </p:txBody>
      </p:sp>
      <p:sp>
        <p:nvSpPr>
          <p:cNvPr id="6" name="Rectangle 5"/>
          <p:cNvSpPr/>
          <p:nvPr/>
        </p:nvSpPr>
        <p:spPr>
          <a:xfrm>
            <a:off x="0" y="0"/>
            <a:ext cx="2088108"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Ajout </a:t>
            </a:r>
            <a:r>
              <a:rPr lang="fr-FR" sz="1400" dirty="0"/>
              <a:t>Licences</a:t>
            </a:r>
            <a:endParaRPr lang="fr-FR" dirty="0"/>
          </a:p>
        </p:txBody>
      </p:sp>
      <p:sp>
        <p:nvSpPr>
          <p:cNvPr id="7" name="Rectangle 6"/>
          <p:cNvSpPr/>
          <p:nvPr/>
        </p:nvSpPr>
        <p:spPr>
          <a:xfrm>
            <a:off x="109182" y="1678675"/>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Date de licence</a:t>
            </a:r>
          </a:p>
        </p:txBody>
      </p:sp>
      <p:sp>
        <p:nvSpPr>
          <p:cNvPr id="8" name="Rectangle 7"/>
          <p:cNvSpPr/>
          <p:nvPr/>
        </p:nvSpPr>
        <p:spPr>
          <a:xfrm>
            <a:off x="245661" y="1981199"/>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Date de licence</a:t>
            </a:r>
          </a:p>
        </p:txBody>
      </p:sp>
      <p:sp>
        <p:nvSpPr>
          <p:cNvPr id="3" name="Rectangle 2"/>
          <p:cNvSpPr/>
          <p:nvPr/>
        </p:nvSpPr>
        <p:spPr>
          <a:xfrm>
            <a:off x="109182" y="2361063"/>
            <a:ext cx="7601803" cy="2729552"/>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9" name="Espace réservé du numéro de diapositive 8"/>
          <p:cNvSpPr>
            <a:spLocks noGrp="1"/>
          </p:cNvSpPr>
          <p:nvPr>
            <p:ph type="sldNum" sz="quarter" idx="12"/>
          </p:nvPr>
        </p:nvSpPr>
        <p:spPr/>
        <p:txBody>
          <a:bodyPr/>
          <a:lstStyle/>
          <a:p>
            <a:fld id="{BF31EBA0-7BFE-47B3-9DA8-E7508D180999}" type="slidenum">
              <a:rPr lang="fr-FR" smtClean="0"/>
              <a:t>12</a:t>
            </a:fld>
            <a:endParaRPr lang="fr-FR"/>
          </a:p>
        </p:txBody>
      </p:sp>
      <p:sp>
        <p:nvSpPr>
          <p:cNvPr id="10" name="Rectangle 9"/>
          <p:cNvSpPr/>
          <p:nvPr/>
        </p:nvSpPr>
        <p:spPr>
          <a:xfrm>
            <a:off x="109181" y="2345144"/>
            <a:ext cx="3991331"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Montant Paiement</a:t>
            </a:r>
          </a:p>
        </p:txBody>
      </p:sp>
      <p:sp>
        <p:nvSpPr>
          <p:cNvPr id="11" name="Rectangle 10"/>
          <p:cNvSpPr/>
          <p:nvPr/>
        </p:nvSpPr>
        <p:spPr>
          <a:xfrm>
            <a:off x="245661" y="2647668"/>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30€</a:t>
            </a:r>
          </a:p>
        </p:txBody>
      </p:sp>
      <p:sp>
        <p:nvSpPr>
          <p:cNvPr id="14" name="Rectangle 13"/>
          <p:cNvSpPr/>
          <p:nvPr/>
        </p:nvSpPr>
        <p:spPr>
          <a:xfrm>
            <a:off x="183298" y="2579079"/>
            <a:ext cx="7417652" cy="3025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p:cNvSpPr/>
          <p:nvPr/>
        </p:nvSpPr>
        <p:spPr>
          <a:xfrm>
            <a:off x="109181" y="3358923"/>
            <a:ext cx="7601803" cy="2729552"/>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15" name="Rectangle 14"/>
          <p:cNvSpPr/>
          <p:nvPr/>
        </p:nvSpPr>
        <p:spPr>
          <a:xfrm>
            <a:off x="490182" y="969342"/>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sz="1400" dirty="0"/>
              <a:t>Du membre</a:t>
            </a:r>
          </a:p>
        </p:txBody>
      </p:sp>
    </p:spTree>
    <p:extLst>
      <p:ext uri="{BB962C8B-B14F-4D97-AF65-F5344CB8AC3E}">
        <p14:creationId xmlns:p14="http://schemas.microsoft.com/office/powerpoint/2010/main" val="2593635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7937500" cy="6896055"/>
          </a:xfrm>
        </p:spPr>
      </p:pic>
      <p:sp>
        <p:nvSpPr>
          <p:cNvPr id="5" name="ZoneTexte 4"/>
          <p:cNvSpPr txBox="1"/>
          <p:nvPr/>
        </p:nvSpPr>
        <p:spPr>
          <a:xfrm>
            <a:off x="7937500" y="-1"/>
            <a:ext cx="4254500" cy="6186309"/>
          </a:xfrm>
          <a:prstGeom prst="rect">
            <a:avLst/>
          </a:prstGeom>
          <a:noFill/>
        </p:spPr>
        <p:txBody>
          <a:bodyPr wrap="square" rtlCol="0">
            <a:spAutoFit/>
          </a:bodyPr>
          <a:lstStyle/>
          <a:p>
            <a:r>
              <a:rPr lang="fr-FR" sz="4400" dirty="0">
                <a:solidFill>
                  <a:schemeClr val="accent1"/>
                </a:solidFill>
              </a:rPr>
              <a:t>Les Formulaires</a:t>
            </a:r>
          </a:p>
          <a:p>
            <a:endParaRPr lang="fr-FR" sz="1600" dirty="0">
              <a:solidFill>
                <a:schemeClr val="accent1"/>
              </a:solidFill>
            </a:endParaRPr>
          </a:p>
          <a:p>
            <a:r>
              <a:rPr lang="fr-FR" sz="1600" dirty="0">
                <a:solidFill>
                  <a:schemeClr val="accent1"/>
                </a:solidFill>
              </a:rPr>
              <a:t>L’utilisateur possédant les droits suffisants pourra ajouter une rencontre à la base de données.</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Groupe A (type : </a:t>
            </a:r>
            <a:r>
              <a:rPr lang="fr-FR" sz="1600" dirty="0" err="1">
                <a:solidFill>
                  <a:schemeClr val="accent1"/>
                </a:solidFill>
              </a:rPr>
              <a:t>text</a:t>
            </a:r>
            <a:r>
              <a:rPr lang="fr-FR" sz="1600" dirty="0">
                <a:solidFill>
                  <a:schemeClr val="accent1"/>
                </a:solidFill>
              </a:rPr>
              <a:t> | récupère l’id dans la bd)</a:t>
            </a:r>
          </a:p>
          <a:p>
            <a:pPr marL="285750" indent="-285750">
              <a:buFontTx/>
              <a:buChar char="-"/>
            </a:pPr>
            <a:r>
              <a:rPr lang="fr-FR" sz="1600" dirty="0">
                <a:solidFill>
                  <a:schemeClr val="accent1"/>
                </a:solidFill>
              </a:rPr>
              <a:t>Groupe B (type : </a:t>
            </a:r>
            <a:r>
              <a:rPr lang="fr-FR" sz="1600" dirty="0" err="1">
                <a:solidFill>
                  <a:schemeClr val="accent1"/>
                </a:solidFill>
              </a:rPr>
              <a:t>text</a:t>
            </a:r>
            <a:r>
              <a:rPr lang="fr-FR" sz="1600" dirty="0">
                <a:solidFill>
                  <a:schemeClr val="accent1"/>
                </a:solidFill>
              </a:rPr>
              <a:t> | récupère l’id dans la bd)</a:t>
            </a:r>
          </a:p>
          <a:p>
            <a:pPr marL="285750" indent="-285750">
              <a:buFontTx/>
              <a:buChar char="-"/>
            </a:pPr>
            <a:r>
              <a:rPr lang="fr-FR" sz="1600" dirty="0">
                <a:solidFill>
                  <a:schemeClr val="accent1"/>
                </a:solidFill>
              </a:rPr>
              <a:t>Score A (type : </a:t>
            </a:r>
            <a:r>
              <a:rPr lang="fr-FR" sz="1600" dirty="0" err="1">
                <a:solidFill>
                  <a:schemeClr val="accent1"/>
                </a:solidFill>
              </a:rPr>
              <a:t>number</a:t>
            </a:r>
            <a:r>
              <a:rPr lang="fr-FR" sz="1600" dirty="0">
                <a:solidFill>
                  <a:schemeClr val="accent1"/>
                </a:solidFill>
              </a:rPr>
              <a:t>)</a:t>
            </a:r>
          </a:p>
          <a:p>
            <a:pPr marL="285750" indent="-285750">
              <a:buFontTx/>
              <a:buChar char="-"/>
            </a:pPr>
            <a:r>
              <a:rPr lang="fr-FR" sz="1600" dirty="0">
                <a:solidFill>
                  <a:schemeClr val="accent1"/>
                </a:solidFill>
              </a:rPr>
              <a:t>Score B (type : </a:t>
            </a:r>
            <a:r>
              <a:rPr lang="fr-FR" sz="1600" dirty="0" err="1">
                <a:solidFill>
                  <a:schemeClr val="accent1"/>
                </a:solidFill>
              </a:rPr>
              <a:t>number</a:t>
            </a:r>
            <a:r>
              <a:rPr lang="fr-FR" sz="1600" dirty="0">
                <a:solidFill>
                  <a:schemeClr val="accent1"/>
                </a:solidFill>
              </a:rPr>
              <a:t>)</a:t>
            </a:r>
          </a:p>
          <a:p>
            <a:pPr marL="285750" indent="-285750">
              <a:buFontTx/>
              <a:buChar char="-"/>
            </a:pPr>
            <a:r>
              <a:rPr lang="fr-FR" sz="1600" dirty="0">
                <a:solidFill>
                  <a:schemeClr val="accent1"/>
                </a:solidFill>
              </a:rPr>
              <a:t>Date de la rencontre (type : date)</a:t>
            </a:r>
          </a:p>
          <a:p>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a:t>
            </a:r>
          </a:p>
        </p:txBody>
      </p:sp>
      <p:sp>
        <p:nvSpPr>
          <p:cNvPr id="2" name="Rectangle 1"/>
          <p:cNvSpPr/>
          <p:nvPr/>
        </p:nvSpPr>
        <p:spPr>
          <a:xfrm>
            <a:off x="109182" y="532263"/>
            <a:ext cx="2359926"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Ajouter une rencontre</a:t>
            </a:r>
          </a:p>
        </p:txBody>
      </p:sp>
      <p:sp>
        <p:nvSpPr>
          <p:cNvPr id="6" name="Rectangle 5"/>
          <p:cNvSpPr/>
          <p:nvPr/>
        </p:nvSpPr>
        <p:spPr>
          <a:xfrm>
            <a:off x="0" y="0"/>
            <a:ext cx="2088108"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Ajout </a:t>
            </a:r>
            <a:r>
              <a:rPr lang="fr-FR" sz="1400" dirty="0"/>
              <a:t>Rencontres</a:t>
            </a:r>
            <a:endParaRPr lang="fr-FR" dirty="0"/>
          </a:p>
        </p:txBody>
      </p:sp>
      <p:sp>
        <p:nvSpPr>
          <p:cNvPr id="7" name="Rectangle 6"/>
          <p:cNvSpPr/>
          <p:nvPr/>
        </p:nvSpPr>
        <p:spPr>
          <a:xfrm>
            <a:off x="109182" y="1678675"/>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Groupe A</a:t>
            </a:r>
          </a:p>
        </p:txBody>
      </p:sp>
      <p:sp>
        <p:nvSpPr>
          <p:cNvPr id="8" name="Rectangle 7"/>
          <p:cNvSpPr/>
          <p:nvPr/>
        </p:nvSpPr>
        <p:spPr>
          <a:xfrm>
            <a:off x="245661" y="1981199"/>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Groupe 1</a:t>
            </a:r>
          </a:p>
        </p:txBody>
      </p:sp>
      <p:sp>
        <p:nvSpPr>
          <p:cNvPr id="3" name="Rectangle 2"/>
          <p:cNvSpPr/>
          <p:nvPr/>
        </p:nvSpPr>
        <p:spPr>
          <a:xfrm>
            <a:off x="109182" y="2361063"/>
            <a:ext cx="7601803" cy="2729552"/>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9" name="Espace réservé du numéro de diapositive 8"/>
          <p:cNvSpPr>
            <a:spLocks noGrp="1"/>
          </p:cNvSpPr>
          <p:nvPr>
            <p:ph type="sldNum" sz="quarter" idx="12"/>
          </p:nvPr>
        </p:nvSpPr>
        <p:spPr/>
        <p:txBody>
          <a:bodyPr/>
          <a:lstStyle/>
          <a:p>
            <a:fld id="{BF31EBA0-7BFE-47B3-9DA8-E7508D180999}" type="slidenum">
              <a:rPr lang="fr-FR" smtClean="0"/>
              <a:t>13</a:t>
            </a:fld>
            <a:endParaRPr lang="fr-FR"/>
          </a:p>
        </p:txBody>
      </p:sp>
      <p:sp>
        <p:nvSpPr>
          <p:cNvPr id="10" name="Rectangle 9"/>
          <p:cNvSpPr/>
          <p:nvPr/>
        </p:nvSpPr>
        <p:spPr>
          <a:xfrm>
            <a:off x="109181" y="2345144"/>
            <a:ext cx="3991331"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Groupe B </a:t>
            </a:r>
          </a:p>
        </p:txBody>
      </p:sp>
      <p:sp>
        <p:nvSpPr>
          <p:cNvPr id="11" name="Rectangle 10"/>
          <p:cNvSpPr/>
          <p:nvPr/>
        </p:nvSpPr>
        <p:spPr>
          <a:xfrm>
            <a:off x="245661" y="2647668"/>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Groupe 3</a:t>
            </a:r>
          </a:p>
        </p:txBody>
      </p:sp>
      <p:sp>
        <p:nvSpPr>
          <p:cNvPr id="14" name="Rectangle 13"/>
          <p:cNvSpPr/>
          <p:nvPr/>
        </p:nvSpPr>
        <p:spPr>
          <a:xfrm>
            <a:off x="183298" y="2579079"/>
            <a:ext cx="7417652" cy="3025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p:cNvSpPr/>
          <p:nvPr/>
        </p:nvSpPr>
        <p:spPr>
          <a:xfrm>
            <a:off x="109181" y="3358923"/>
            <a:ext cx="7601803" cy="2729552"/>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15" name="Rectangle 14"/>
          <p:cNvSpPr/>
          <p:nvPr/>
        </p:nvSpPr>
        <p:spPr>
          <a:xfrm>
            <a:off x="490182" y="969342"/>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endParaRPr lang="fr-FR" sz="1400" dirty="0"/>
          </a:p>
        </p:txBody>
      </p:sp>
      <p:sp>
        <p:nvSpPr>
          <p:cNvPr id="16" name="Rectangle 15"/>
          <p:cNvSpPr/>
          <p:nvPr/>
        </p:nvSpPr>
        <p:spPr>
          <a:xfrm>
            <a:off x="109182" y="3044105"/>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Score A</a:t>
            </a:r>
          </a:p>
        </p:txBody>
      </p:sp>
      <p:sp>
        <p:nvSpPr>
          <p:cNvPr id="17" name="Rectangle 16"/>
          <p:cNvSpPr/>
          <p:nvPr/>
        </p:nvSpPr>
        <p:spPr>
          <a:xfrm>
            <a:off x="245661" y="3346629"/>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3</a:t>
            </a:r>
          </a:p>
        </p:txBody>
      </p:sp>
      <p:sp>
        <p:nvSpPr>
          <p:cNvPr id="18" name="Rectangle 17"/>
          <p:cNvSpPr/>
          <p:nvPr/>
        </p:nvSpPr>
        <p:spPr>
          <a:xfrm>
            <a:off x="201256" y="3261817"/>
            <a:ext cx="7417652" cy="3025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Rectangle 18"/>
          <p:cNvSpPr/>
          <p:nvPr/>
        </p:nvSpPr>
        <p:spPr>
          <a:xfrm>
            <a:off x="111315" y="3738195"/>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Score B</a:t>
            </a:r>
          </a:p>
        </p:txBody>
      </p:sp>
      <p:sp>
        <p:nvSpPr>
          <p:cNvPr id="20" name="Rectangle 19"/>
          <p:cNvSpPr/>
          <p:nvPr/>
        </p:nvSpPr>
        <p:spPr>
          <a:xfrm>
            <a:off x="247794" y="4040719"/>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1</a:t>
            </a:r>
          </a:p>
        </p:txBody>
      </p:sp>
      <p:sp>
        <p:nvSpPr>
          <p:cNvPr id="21" name="Rectangle 20"/>
          <p:cNvSpPr/>
          <p:nvPr/>
        </p:nvSpPr>
        <p:spPr>
          <a:xfrm>
            <a:off x="203389" y="3955907"/>
            <a:ext cx="7417652" cy="3025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91224" y="4382179"/>
            <a:ext cx="2594826" cy="21910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Date de la rencontre</a:t>
            </a:r>
          </a:p>
        </p:txBody>
      </p:sp>
      <p:sp>
        <p:nvSpPr>
          <p:cNvPr id="23" name="Rectangle 22"/>
          <p:cNvSpPr/>
          <p:nvPr/>
        </p:nvSpPr>
        <p:spPr>
          <a:xfrm>
            <a:off x="227703" y="4712737"/>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27/12/2017</a:t>
            </a:r>
          </a:p>
        </p:txBody>
      </p:sp>
      <p:sp>
        <p:nvSpPr>
          <p:cNvPr id="24" name="Rectangle 23"/>
          <p:cNvSpPr/>
          <p:nvPr/>
        </p:nvSpPr>
        <p:spPr>
          <a:xfrm>
            <a:off x="183298" y="4627925"/>
            <a:ext cx="7417652" cy="3025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702223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03982" y="0"/>
            <a:ext cx="10515600" cy="1325563"/>
          </a:xfrm>
        </p:spPr>
        <p:txBody>
          <a:bodyPr/>
          <a:lstStyle/>
          <a:p>
            <a:r>
              <a:rPr lang="fr-FR" b="1" dirty="0">
                <a:solidFill>
                  <a:schemeClr val="accent1"/>
                </a:solidFill>
              </a:rPr>
              <a:t>Les listes</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5625"/>
            <a:ext cx="12192000" cy="1814896"/>
          </a:xfrm>
          <a:prstGeom prst="rect">
            <a:avLst/>
          </a:prstGeom>
        </p:spPr>
      </p:pic>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75458"/>
            <a:ext cx="12192000" cy="1816761"/>
          </a:xfrm>
          <a:prstGeom prst="rect">
            <a:avLst/>
          </a:prstGeom>
        </p:spPr>
      </p:pic>
      <p:sp>
        <p:nvSpPr>
          <p:cNvPr id="6" name="ZoneTexte 5"/>
          <p:cNvSpPr txBox="1"/>
          <p:nvPr/>
        </p:nvSpPr>
        <p:spPr>
          <a:xfrm>
            <a:off x="10598150" y="2292350"/>
            <a:ext cx="1403350" cy="261610"/>
          </a:xfrm>
          <a:prstGeom prst="rect">
            <a:avLst/>
          </a:prstGeom>
          <a:noFill/>
        </p:spPr>
        <p:txBody>
          <a:bodyPr wrap="square" rtlCol="0">
            <a:spAutoFit/>
          </a:bodyPr>
          <a:lstStyle/>
          <a:p>
            <a:r>
              <a:rPr lang="fr-FR" sz="1100" dirty="0"/>
              <a:t>Actions</a:t>
            </a:r>
          </a:p>
        </p:txBody>
      </p:sp>
      <p:sp>
        <p:nvSpPr>
          <p:cNvPr id="7" name="ZoneTexte 6"/>
          <p:cNvSpPr txBox="1"/>
          <p:nvPr/>
        </p:nvSpPr>
        <p:spPr>
          <a:xfrm>
            <a:off x="10598150" y="4178300"/>
            <a:ext cx="1403350" cy="261610"/>
          </a:xfrm>
          <a:prstGeom prst="rect">
            <a:avLst/>
          </a:prstGeom>
          <a:noFill/>
        </p:spPr>
        <p:txBody>
          <a:bodyPr wrap="square" rtlCol="0">
            <a:spAutoFit/>
          </a:bodyPr>
          <a:lstStyle/>
          <a:p>
            <a:r>
              <a:rPr lang="fr-FR" sz="1100" dirty="0"/>
              <a:t>Actions</a:t>
            </a:r>
          </a:p>
        </p:txBody>
      </p:sp>
      <p:sp>
        <p:nvSpPr>
          <p:cNvPr id="8" name="Rectangle : coins arrondis 7"/>
          <p:cNvSpPr/>
          <p:nvPr/>
        </p:nvSpPr>
        <p:spPr>
          <a:xfrm>
            <a:off x="10619582" y="4533900"/>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10829132" y="4533900"/>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0" name="Rectangle : coins arrondis 9"/>
          <p:cNvSpPr/>
          <p:nvPr/>
        </p:nvSpPr>
        <p:spPr>
          <a:xfrm>
            <a:off x="11038682" y="4533900"/>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1" name="Rectangle : coins arrondis 10"/>
          <p:cNvSpPr/>
          <p:nvPr/>
        </p:nvSpPr>
        <p:spPr>
          <a:xfrm>
            <a:off x="10619582" y="4839851"/>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p:cNvSpPr/>
          <p:nvPr/>
        </p:nvSpPr>
        <p:spPr>
          <a:xfrm>
            <a:off x="10829132" y="4839851"/>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3" name="Rectangle : coins arrondis 12"/>
          <p:cNvSpPr/>
          <p:nvPr/>
        </p:nvSpPr>
        <p:spPr>
          <a:xfrm>
            <a:off x="11038682" y="4839851"/>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4" name="Rectangle : coins arrondis 13"/>
          <p:cNvSpPr/>
          <p:nvPr/>
        </p:nvSpPr>
        <p:spPr>
          <a:xfrm>
            <a:off x="10619582" y="5133980"/>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 coins arrondis 14"/>
          <p:cNvSpPr/>
          <p:nvPr/>
        </p:nvSpPr>
        <p:spPr>
          <a:xfrm>
            <a:off x="10829132" y="5133980"/>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6" name="Rectangle : coins arrondis 15"/>
          <p:cNvSpPr/>
          <p:nvPr/>
        </p:nvSpPr>
        <p:spPr>
          <a:xfrm>
            <a:off x="11038682" y="5133980"/>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1" name="Rectangle : coins arrondis 20"/>
          <p:cNvSpPr/>
          <p:nvPr/>
        </p:nvSpPr>
        <p:spPr>
          <a:xfrm>
            <a:off x="10619582" y="2612697"/>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 coins arrondis 21"/>
          <p:cNvSpPr/>
          <p:nvPr/>
        </p:nvSpPr>
        <p:spPr>
          <a:xfrm>
            <a:off x="10829132" y="2612697"/>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3" name="Rectangle : coins arrondis 22"/>
          <p:cNvSpPr/>
          <p:nvPr/>
        </p:nvSpPr>
        <p:spPr>
          <a:xfrm>
            <a:off x="11038682" y="2612697"/>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4" name="Rectangle : coins arrondis 23"/>
          <p:cNvSpPr/>
          <p:nvPr/>
        </p:nvSpPr>
        <p:spPr>
          <a:xfrm>
            <a:off x="10619582" y="2918648"/>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 coins arrondis 24"/>
          <p:cNvSpPr/>
          <p:nvPr/>
        </p:nvSpPr>
        <p:spPr>
          <a:xfrm>
            <a:off x="10829132" y="2918648"/>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6" name="Rectangle : coins arrondis 25"/>
          <p:cNvSpPr/>
          <p:nvPr/>
        </p:nvSpPr>
        <p:spPr>
          <a:xfrm>
            <a:off x="11038682" y="2918648"/>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7" name="Rectangle : coins arrondis 26"/>
          <p:cNvSpPr/>
          <p:nvPr/>
        </p:nvSpPr>
        <p:spPr>
          <a:xfrm>
            <a:off x="10619582" y="3212777"/>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 coins arrondis 27"/>
          <p:cNvSpPr/>
          <p:nvPr/>
        </p:nvSpPr>
        <p:spPr>
          <a:xfrm>
            <a:off x="10829132" y="3212777"/>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9" name="Rectangle : coins arrondis 28"/>
          <p:cNvSpPr/>
          <p:nvPr/>
        </p:nvSpPr>
        <p:spPr>
          <a:xfrm>
            <a:off x="11038682" y="3212777"/>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30" name="ZoneTexte 29"/>
          <p:cNvSpPr txBox="1"/>
          <p:nvPr/>
        </p:nvSpPr>
        <p:spPr>
          <a:xfrm>
            <a:off x="103982" y="1031358"/>
            <a:ext cx="11995869" cy="830997"/>
          </a:xfrm>
          <a:prstGeom prst="rect">
            <a:avLst/>
          </a:prstGeom>
          <a:noFill/>
        </p:spPr>
        <p:txBody>
          <a:bodyPr wrap="square" rtlCol="0">
            <a:spAutoFit/>
          </a:bodyPr>
          <a:lstStyle/>
          <a:p>
            <a:r>
              <a:rPr lang="fr-FR" sz="1600" dirty="0">
                <a:solidFill>
                  <a:schemeClr val="accent1"/>
                </a:solidFill>
              </a:rPr>
              <a:t>Qu’elles concernent les utilisateurs ou bien les groupes, les listes proposent une vue résumé de chaque membre ou groupe. Si l’utilisateur souhaite en savoir plus, il pourra cliquer un bouton action, ici bleu. S’ouvre alors une page de détails, avec toutes les informations du profil. Le bouton vert, lui permet l’édition de la fiche utilisateur ou groupe. Et enfin le bouton orange permettra la suppression de la fiche.</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14</a:t>
            </a:fld>
            <a:endParaRPr lang="fr-FR"/>
          </a:p>
        </p:txBody>
      </p:sp>
    </p:spTree>
    <p:extLst>
      <p:ext uri="{BB962C8B-B14F-4D97-AF65-F5344CB8AC3E}">
        <p14:creationId xmlns:p14="http://schemas.microsoft.com/office/powerpoint/2010/main" val="229220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7937500" cy="6896055"/>
          </a:xfrm>
        </p:spPr>
      </p:pic>
      <p:sp>
        <p:nvSpPr>
          <p:cNvPr id="5" name="ZoneTexte 4"/>
          <p:cNvSpPr txBox="1"/>
          <p:nvPr/>
        </p:nvSpPr>
        <p:spPr>
          <a:xfrm>
            <a:off x="7937500" y="-1"/>
            <a:ext cx="4254500" cy="5693866"/>
          </a:xfrm>
          <a:prstGeom prst="rect">
            <a:avLst/>
          </a:prstGeom>
          <a:noFill/>
        </p:spPr>
        <p:txBody>
          <a:bodyPr wrap="square" rtlCol="0">
            <a:spAutoFit/>
          </a:bodyPr>
          <a:lstStyle/>
          <a:p>
            <a:r>
              <a:rPr lang="fr-FR" sz="4400" dirty="0">
                <a:solidFill>
                  <a:schemeClr val="accent1"/>
                </a:solidFill>
              </a:rPr>
              <a:t>Les Formulaires</a:t>
            </a:r>
          </a:p>
          <a:p>
            <a:endParaRPr lang="fr-FR" sz="1600" dirty="0">
              <a:solidFill>
                <a:schemeClr val="accent1"/>
              </a:solidFill>
            </a:endParaRPr>
          </a:p>
          <a:p>
            <a:r>
              <a:rPr lang="fr-FR" sz="1600" dirty="0">
                <a:solidFill>
                  <a:schemeClr val="accent1"/>
                </a:solidFill>
              </a:rPr>
              <a:t>L’utilisateur possédant les droits suffisants pourra éditer les paramètres du site.</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Description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Email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Adresse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Adresse Mail (type : email)</a:t>
            </a:r>
          </a:p>
          <a:p>
            <a:pPr marL="285750" indent="-285750">
              <a:buFontTx/>
              <a:buChar char="-"/>
            </a:pPr>
            <a:r>
              <a:rPr lang="fr-FR" sz="1600" dirty="0">
                <a:solidFill>
                  <a:schemeClr val="accent1"/>
                </a:solidFill>
              </a:rPr>
              <a:t>Téléphone (type : tel)</a:t>
            </a:r>
          </a:p>
          <a:p>
            <a:pPr marL="285750" indent="-285750">
              <a:buFontTx/>
              <a:buChar char="-"/>
            </a:pPr>
            <a:r>
              <a:rPr lang="fr-FR" sz="1600" dirty="0">
                <a:solidFill>
                  <a:schemeClr val="accent1"/>
                </a:solidFill>
              </a:rPr>
              <a:t>Photo de profil (type : </a:t>
            </a:r>
            <a:r>
              <a:rPr lang="fr-FR" sz="1600" dirty="0" err="1">
                <a:solidFill>
                  <a:schemeClr val="accent1"/>
                </a:solidFill>
              </a:rPr>
              <a:t>upload</a:t>
            </a:r>
            <a:r>
              <a:rPr lang="fr-FR" sz="1600" dirty="0">
                <a:solidFill>
                  <a:schemeClr val="accent1"/>
                </a:solidFill>
              </a:rPr>
              <a:t>)</a:t>
            </a:r>
          </a:p>
          <a:p>
            <a:pPr marL="285750" indent="-285750">
              <a:buFontTx/>
              <a:buChar char="-"/>
            </a:pPr>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a:t>
            </a:r>
          </a:p>
        </p:txBody>
      </p:sp>
      <p:sp>
        <p:nvSpPr>
          <p:cNvPr id="6" name="Rectangle 5"/>
          <p:cNvSpPr/>
          <p:nvPr/>
        </p:nvSpPr>
        <p:spPr>
          <a:xfrm>
            <a:off x="109182" y="1678675"/>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Description</a:t>
            </a:r>
          </a:p>
        </p:txBody>
      </p:sp>
      <p:sp>
        <p:nvSpPr>
          <p:cNvPr id="7" name="Rectangle 6"/>
          <p:cNvSpPr/>
          <p:nvPr/>
        </p:nvSpPr>
        <p:spPr>
          <a:xfrm>
            <a:off x="245661" y="1981199"/>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Description</a:t>
            </a:r>
          </a:p>
        </p:txBody>
      </p:sp>
      <p:sp>
        <p:nvSpPr>
          <p:cNvPr id="8" name="Rectangle 7"/>
          <p:cNvSpPr/>
          <p:nvPr/>
        </p:nvSpPr>
        <p:spPr>
          <a:xfrm>
            <a:off x="109182" y="2365613"/>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Email</a:t>
            </a:r>
          </a:p>
        </p:txBody>
      </p:sp>
      <p:sp>
        <p:nvSpPr>
          <p:cNvPr id="9" name="Rectangle 8"/>
          <p:cNvSpPr/>
          <p:nvPr/>
        </p:nvSpPr>
        <p:spPr>
          <a:xfrm>
            <a:off x="245661" y="2668137"/>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Email</a:t>
            </a:r>
          </a:p>
        </p:txBody>
      </p:sp>
      <p:sp>
        <p:nvSpPr>
          <p:cNvPr id="10" name="Rectangle 9"/>
          <p:cNvSpPr/>
          <p:nvPr/>
        </p:nvSpPr>
        <p:spPr>
          <a:xfrm>
            <a:off x="109182" y="3082120"/>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Adresse</a:t>
            </a:r>
          </a:p>
        </p:txBody>
      </p:sp>
      <p:sp>
        <p:nvSpPr>
          <p:cNvPr id="11" name="Rectangle 10"/>
          <p:cNvSpPr/>
          <p:nvPr/>
        </p:nvSpPr>
        <p:spPr>
          <a:xfrm>
            <a:off x="245661" y="3384644"/>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Adresse</a:t>
            </a:r>
          </a:p>
        </p:txBody>
      </p:sp>
      <p:sp>
        <p:nvSpPr>
          <p:cNvPr id="12" name="Rectangle 11"/>
          <p:cNvSpPr/>
          <p:nvPr/>
        </p:nvSpPr>
        <p:spPr>
          <a:xfrm>
            <a:off x="122830" y="4453417"/>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t>Téléphone</a:t>
            </a:r>
          </a:p>
        </p:txBody>
      </p:sp>
      <p:sp>
        <p:nvSpPr>
          <p:cNvPr id="13" name="Rectangle 12"/>
          <p:cNvSpPr/>
          <p:nvPr/>
        </p:nvSpPr>
        <p:spPr>
          <a:xfrm>
            <a:off x="259309" y="4755941"/>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dirty="0">
                <a:solidFill>
                  <a:schemeClr val="bg1">
                    <a:lumMod val="75000"/>
                  </a:schemeClr>
                </a:solidFill>
              </a:rPr>
              <a:t>Téléphone</a:t>
            </a:r>
          </a:p>
        </p:txBody>
      </p:sp>
      <p:sp>
        <p:nvSpPr>
          <p:cNvPr id="14" name="Rectangle 13"/>
          <p:cNvSpPr/>
          <p:nvPr/>
        </p:nvSpPr>
        <p:spPr>
          <a:xfrm>
            <a:off x="109181" y="532263"/>
            <a:ext cx="2674961"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Editer les paramètres</a:t>
            </a:r>
          </a:p>
        </p:txBody>
      </p:sp>
      <p:sp>
        <p:nvSpPr>
          <p:cNvPr id="15" name="Rectangle 14"/>
          <p:cNvSpPr/>
          <p:nvPr/>
        </p:nvSpPr>
        <p:spPr>
          <a:xfrm>
            <a:off x="0" y="0"/>
            <a:ext cx="2088108" cy="36849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Edition </a:t>
            </a:r>
            <a:r>
              <a:rPr lang="fr-FR" sz="1400" dirty="0"/>
              <a:t>Paramètres</a:t>
            </a:r>
            <a:endParaRPr lang="fr-FR" dirty="0"/>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15</a:t>
            </a:fld>
            <a:endParaRPr lang="fr-FR"/>
          </a:p>
        </p:txBody>
      </p:sp>
    </p:spTree>
    <p:extLst>
      <p:ext uri="{BB962C8B-B14F-4D97-AF65-F5344CB8AC3E}">
        <p14:creationId xmlns:p14="http://schemas.microsoft.com/office/powerpoint/2010/main" val="41111267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5504"/>
            <a:ext cx="10515600" cy="1325563"/>
          </a:xfrm>
        </p:spPr>
        <p:txBody>
          <a:bodyPr/>
          <a:lstStyle/>
          <a:p>
            <a:pPr algn="ctr"/>
            <a:r>
              <a:rPr lang="fr-FR" dirty="0">
                <a:solidFill>
                  <a:schemeClr val="accent1"/>
                </a:solidFill>
              </a:rPr>
              <a:t>Vue du profil de l’utilisateur connecté</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1067"/>
            <a:ext cx="12192000" cy="5496933"/>
          </a:xfrm>
          <a:prstGeom prst="rect">
            <a:avLst/>
          </a:prstGeom>
        </p:spPr>
      </p:pic>
      <p:sp>
        <p:nvSpPr>
          <p:cNvPr id="6" name="Rectangle 5"/>
          <p:cNvSpPr/>
          <p:nvPr/>
        </p:nvSpPr>
        <p:spPr>
          <a:xfrm>
            <a:off x="3129876" y="1719067"/>
            <a:ext cx="8924081" cy="501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9876" y="1719067"/>
            <a:ext cx="4944111" cy="4295416"/>
          </a:xfrm>
          <a:prstGeom prst="rect">
            <a:avLst/>
          </a:prstGeom>
        </p:spPr>
      </p:pic>
      <p:sp>
        <p:nvSpPr>
          <p:cNvPr id="8" name="Rectangle 7"/>
          <p:cNvSpPr/>
          <p:nvPr/>
        </p:nvSpPr>
        <p:spPr>
          <a:xfrm>
            <a:off x="3183041" y="1719067"/>
            <a:ext cx="6614337" cy="4964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solidFill>
                  <a:schemeClr val="tx1"/>
                </a:solidFill>
              </a:rPr>
              <a:t>Modifier votre profil</a:t>
            </a:r>
          </a:p>
        </p:txBody>
      </p:sp>
      <p:sp>
        <p:nvSpPr>
          <p:cNvPr id="9" name="Rectangle : coins arrondis 8"/>
          <p:cNvSpPr/>
          <p:nvPr/>
        </p:nvSpPr>
        <p:spPr>
          <a:xfrm>
            <a:off x="3231356" y="5562600"/>
            <a:ext cx="416719" cy="238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 dirty="0"/>
              <a:t>Modifier</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16</a:t>
            </a:fld>
            <a:endParaRPr lang="fr-FR"/>
          </a:p>
        </p:txBody>
      </p:sp>
      <p:sp>
        <p:nvSpPr>
          <p:cNvPr id="10" name="Rectangle 9"/>
          <p:cNvSpPr/>
          <p:nvPr/>
        </p:nvSpPr>
        <p:spPr>
          <a:xfrm>
            <a:off x="8131137" y="2305457"/>
            <a:ext cx="3991331"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sz="1200" dirty="0"/>
              <a:t>Téléphone Fixe</a:t>
            </a:r>
          </a:p>
        </p:txBody>
      </p:sp>
      <p:sp>
        <p:nvSpPr>
          <p:cNvPr id="11" name="Rectangle 10"/>
          <p:cNvSpPr/>
          <p:nvPr/>
        </p:nvSpPr>
        <p:spPr>
          <a:xfrm>
            <a:off x="8210467" y="2607981"/>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sz="1200" dirty="0">
                <a:solidFill>
                  <a:schemeClr val="bg1">
                    <a:lumMod val="75000"/>
                  </a:schemeClr>
                </a:solidFill>
              </a:rPr>
              <a:t>0200000000</a:t>
            </a:r>
            <a:endParaRPr lang="fr-FR" dirty="0">
              <a:solidFill>
                <a:schemeClr val="bg1">
                  <a:lumMod val="75000"/>
                </a:schemeClr>
              </a:solidFill>
            </a:endParaRPr>
          </a:p>
        </p:txBody>
      </p:sp>
      <p:sp>
        <p:nvSpPr>
          <p:cNvPr id="12" name="Rectangle 11"/>
          <p:cNvSpPr/>
          <p:nvPr/>
        </p:nvSpPr>
        <p:spPr>
          <a:xfrm>
            <a:off x="8210467" y="2517304"/>
            <a:ext cx="3843490" cy="3025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15"/>
          <p:cNvSpPr/>
          <p:nvPr/>
        </p:nvSpPr>
        <p:spPr>
          <a:xfrm>
            <a:off x="8131137" y="3004646"/>
            <a:ext cx="3991331"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sz="1200" dirty="0"/>
              <a:t>Téléphone Mobile</a:t>
            </a:r>
          </a:p>
        </p:txBody>
      </p:sp>
      <p:sp>
        <p:nvSpPr>
          <p:cNvPr id="17" name="Rectangle 16"/>
          <p:cNvSpPr/>
          <p:nvPr/>
        </p:nvSpPr>
        <p:spPr>
          <a:xfrm>
            <a:off x="8210467" y="3307170"/>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sz="1200" dirty="0">
                <a:solidFill>
                  <a:schemeClr val="bg1">
                    <a:lumMod val="75000"/>
                  </a:schemeClr>
                </a:solidFill>
              </a:rPr>
              <a:t>0600000000</a:t>
            </a:r>
          </a:p>
        </p:txBody>
      </p:sp>
      <p:sp>
        <p:nvSpPr>
          <p:cNvPr id="18" name="Rectangle 17"/>
          <p:cNvSpPr/>
          <p:nvPr/>
        </p:nvSpPr>
        <p:spPr>
          <a:xfrm>
            <a:off x="8210467" y="3216493"/>
            <a:ext cx="3843490" cy="3025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Rectangle 18"/>
          <p:cNvSpPr/>
          <p:nvPr/>
        </p:nvSpPr>
        <p:spPr>
          <a:xfrm>
            <a:off x="8131137" y="3707375"/>
            <a:ext cx="3991331"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sz="1200" dirty="0"/>
              <a:t>Date de naissance</a:t>
            </a:r>
          </a:p>
        </p:txBody>
      </p:sp>
      <p:sp>
        <p:nvSpPr>
          <p:cNvPr id="20" name="Rectangle 19"/>
          <p:cNvSpPr/>
          <p:nvPr/>
        </p:nvSpPr>
        <p:spPr>
          <a:xfrm>
            <a:off x="8210467" y="4009899"/>
            <a:ext cx="1978926" cy="1910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r>
              <a:rPr lang="fr-FR" sz="1200" dirty="0">
                <a:solidFill>
                  <a:schemeClr val="bg1">
                    <a:lumMod val="75000"/>
                  </a:schemeClr>
                </a:solidFill>
              </a:rPr>
              <a:t>01/01/1970</a:t>
            </a:r>
          </a:p>
        </p:txBody>
      </p:sp>
      <p:sp>
        <p:nvSpPr>
          <p:cNvPr id="21" name="Rectangle 20"/>
          <p:cNvSpPr/>
          <p:nvPr/>
        </p:nvSpPr>
        <p:spPr>
          <a:xfrm>
            <a:off x="8210467" y="3919222"/>
            <a:ext cx="3843490" cy="3025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2230326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721242" y="728663"/>
            <a:ext cx="10515600" cy="4948570"/>
          </a:xfrm>
        </p:spPr>
        <p:txBody>
          <a:bodyPr>
            <a:normAutofit fontScale="92500" lnSpcReduction="10000"/>
          </a:bodyPr>
          <a:lstStyle/>
          <a:p>
            <a:pPr marL="0" indent="0">
              <a:buNone/>
            </a:pPr>
            <a:r>
              <a:rPr lang="fr-FR" dirty="0">
                <a:solidFill>
                  <a:schemeClr val="accent1"/>
                </a:solidFill>
              </a:rPr>
              <a:t>On y retrouve les informations complètes du profil utilisateur sur la partie gauche. Il pourra dans la partie centrale, utiliser le formulaire d’édition.</a:t>
            </a:r>
          </a:p>
          <a:p>
            <a:pPr marL="285750" indent="-285750">
              <a:buFontTx/>
              <a:buChar char="-"/>
            </a:pPr>
            <a:r>
              <a:rPr lang="fr-FR" sz="2400" dirty="0">
                <a:solidFill>
                  <a:schemeClr val="accent1"/>
                </a:solidFill>
              </a:rPr>
              <a:t>Nom (type : </a:t>
            </a:r>
            <a:r>
              <a:rPr lang="fr-FR" sz="2400" dirty="0" err="1">
                <a:solidFill>
                  <a:schemeClr val="accent1"/>
                </a:solidFill>
              </a:rPr>
              <a:t>text</a:t>
            </a:r>
            <a:r>
              <a:rPr lang="fr-FR" sz="2400" dirty="0">
                <a:solidFill>
                  <a:schemeClr val="accent1"/>
                </a:solidFill>
              </a:rPr>
              <a:t>)</a:t>
            </a:r>
          </a:p>
          <a:p>
            <a:pPr marL="285750" indent="-285750">
              <a:buFontTx/>
              <a:buChar char="-"/>
            </a:pPr>
            <a:r>
              <a:rPr lang="fr-FR" sz="2400" dirty="0">
                <a:solidFill>
                  <a:schemeClr val="accent1"/>
                </a:solidFill>
              </a:rPr>
              <a:t>Prénom (type : </a:t>
            </a:r>
            <a:r>
              <a:rPr lang="fr-FR" sz="2400" dirty="0" err="1">
                <a:solidFill>
                  <a:schemeClr val="accent1"/>
                </a:solidFill>
              </a:rPr>
              <a:t>text</a:t>
            </a:r>
            <a:r>
              <a:rPr lang="fr-FR" sz="2400" dirty="0">
                <a:solidFill>
                  <a:schemeClr val="accent1"/>
                </a:solidFill>
              </a:rPr>
              <a:t>)</a:t>
            </a:r>
          </a:p>
          <a:p>
            <a:pPr marL="285750" indent="-285750">
              <a:buFontTx/>
              <a:buChar char="-"/>
            </a:pPr>
            <a:r>
              <a:rPr lang="fr-FR" sz="2400" dirty="0">
                <a:solidFill>
                  <a:schemeClr val="accent1"/>
                </a:solidFill>
              </a:rPr>
              <a:t>Pseudo (type : </a:t>
            </a:r>
            <a:r>
              <a:rPr lang="fr-FR" sz="2400" dirty="0" err="1">
                <a:solidFill>
                  <a:schemeClr val="accent1"/>
                </a:solidFill>
              </a:rPr>
              <a:t>text</a:t>
            </a:r>
            <a:r>
              <a:rPr lang="fr-FR" sz="2400" dirty="0">
                <a:solidFill>
                  <a:schemeClr val="accent1"/>
                </a:solidFill>
              </a:rPr>
              <a:t>)</a:t>
            </a:r>
          </a:p>
          <a:p>
            <a:pPr marL="285750" indent="-285750">
              <a:buFontTx/>
              <a:buChar char="-"/>
            </a:pPr>
            <a:r>
              <a:rPr lang="fr-FR" sz="2400" dirty="0">
                <a:solidFill>
                  <a:schemeClr val="accent1"/>
                </a:solidFill>
              </a:rPr>
              <a:t>Genre (type : select)</a:t>
            </a:r>
          </a:p>
          <a:p>
            <a:pPr marL="285750" indent="-285750">
              <a:buFontTx/>
              <a:buChar char="-"/>
            </a:pPr>
            <a:r>
              <a:rPr lang="fr-FR" sz="2400" dirty="0">
                <a:solidFill>
                  <a:schemeClr val="accent1"/>
                </a:solidFill>
              </a:rPr>
              <a:t>Adresse Mail (type : email)</a:t>
            </a:r>
          </a:p>
          <a:p>
            <a:pPr marL="285750" indent="-285750">
              <a:buFontTx/>
              <a:buChar char="-"/>
            </a:pPr>
            <a:r>
              <a:rPr lang="fr-FR" sz="2400" dirty="0">
                <a:solidFill>
                  <a:schemeClr val="accent1"/>
                </a:solidFill>
              </a:rPr>
              <a:t>Téléphone fixe (type : tel)</a:t>
            </a:r>
          </a:p>
          <a:p>
            <a:pPr marL="285750" indent="-285750">
              <a:buFontTx/>
              <a:buChar char="-"/>
            </a:pPr>
            <a:r>
              <a:rPr lang="fr-FR" sz="2400" dirty="0">
                <a:solidFill>
                  <a:schemeClr val="accent1"/>
                </a:solidFill>
              </a:rPr>
              <a:t>Téléphone Mobile (type : tel)</a:t>
            </a:r>
          </a:p>
          <a:p>
            <a:pPr marL="285750" indent="-285750">
              <a:buFontTx/>
              <a:buChar char="-"/>
            </a:pPr>
            <a:r>
              <a:rPr lang="fr-FR" sz="2400" dirty="0">
                <a:solidFill>
                  <a:schemeClr val="accent1"/>
                </a:solidFill>
              </a:rPr>
              <a:t>Date de naissance (type : date)</a:t>
            </a:r>
          </a:p>
          <a:p>
            <a:pPr marL="285750" indent="-285750">
              <a:buFontTx/>
              <a:buChar char="-"/>
            </a:pPr>
            <a:r>
              <a:rPr lang="fr-FR" sz="2400" dirty="0">
                <a:solidFill>
                  <a:schemeClr val="accent1"/>
                </a:solidFill>
              </a:rPr>
              <a:t>Mot de passe (type : </a:t>
            </a:r>
            <a:r>
              <a:rPr lang="fr-FR" sz="2400" dirty="0" err="1">
                <a:solidFill>
                  <a:schemeClr val="accent1"/>
                </a:solidFill>
              </a:rPr>
              <a:t>password</a:t>
            </a:r>
            <a:r>
              <a:rPr lang="fr-FR" sz="2400" dirty="0">
                <a:solidFill>
                  <a:schemeClr val="accent1"/>
                </a:solidFill>
              </a:rPr>
              <a:t>)</a:t>
            </a:r>
          </a:p>
          <a:p>
            <a:pPr marL="285750" indent="-285750">
              <a:buFontTx/>
              <a:buChar char="-"/>
            </a:pPr>
            <a:r>
              <a:rPr lang="fr-FR" sz="2400" dirty="0">
                <a:solidFill>
                  <a:schemeClr val="accent1"/>
                </a:solidFill>
              </a:rPr>
              <a:t>Photo de profil (type : </a:t>
            </a:r>
            <a:r>
              <a:rPr lang="fr-FR" sz="2400" dirty="0" err="1">
                <a:solidFill>
                  <a:schemeClr val="accent1"/>
                </a:solidFill>
              </a:rPr>
              <a:t>upload</a:t>
            </a:r>
            <a:r>
              <a:rPr lang="fr-FR" sz="2400" dirty="0">
                <a:solidFill>
                  <a:schemeClr val="accent1"/>
                </a:solidFill>
              </a:rPr>
              <a:t>)</a:t>
            </a:r>
          </a:p>
          <a:p>
            <a:pPr marL="0" indent="0">
              <a:buNone/>
            </a:pPr>
            <a:endParaRPr lang="fr-FR" dirty="0">
              <a:solidFill>
                <a:schemeClr val="accent1"/>
              </a:solidFill>
            </a:endParaRP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17</a:t>
            </a:fld>
            <a:endParaRPr lang="fr-FR"/>
          </a:p>
        </p:txBody>
      </p:sp>
    </p:spTree>
    <p:extLst>
      <p:ext uri="{BB962C8B-B14F-4D97-AF65-F5344CB8AC3E}">
        <p14:creationId xmlns:p14="http://schemas.microsoft.com/office/powerpoint/2010/main" val="1757146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5504"/>
            <a:ext cx="10515600" cy="1325563"/>
          </a:xfrm>
        </p:spPr>
        <p:txBody>
          <a:bodyPr/>
          <a:lstStyle/>
          <a:p>
            <a:pPr algn="ctr"/>
            <a:r>
              <a:rPr lang="fr-FR" dirty="0">
                <a:solidFill>
                  <a:schemeClr val="accent1"/>
                </a:solidFill>
              </a:rPr>
              <a:t>Vue d’un profil utilisateur</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1067"/>
            <a:ext cx="12192000" cy="5496933"/>
          </a:xfrm>
          <a:prstGeom prst="rect">
            <a:avLst/>
          </a:prstGeom>
        </p:spPr>
      </p:pic>
      <p:sp>
        <p:nvSpPr>
          <p:cNvPr id="6" name="Rectangle 5"/>
          <p:cNvSpPr/>
          <p:nvPr/>
        </p:nvSpPr>
        <p:spPr>
          <a:xfrm>
            <a:off x="3129876" y="1719067"/>
            <a:ext cx="8924081" cy="501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9876" y="1719067"/>
            <a:ext cx="4944111" cy="4295416"/>
          </a:xfrm>
          <a:prstGeom prst="rect">
            <a:avLst/>
          </a:prstGeom>
        </p:spPr>
      </p:pic>
      <p:sp>
        <p:nvSpPr>
          <p:cNvPr id="8" name="Rectangle 7"/>
          <p:cNvSpPr/>
          <p:nvPr/>
        </p:nvSpPr>
        <p:spPr>
          <a:xfrm>
            <a:off x="3183041" y="1719067"/>
            <a:ext cx="6614337" cy="4964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3231356" y="5562600"/>
            <a:ext cx="416719" cy="238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 dirty="0"/>
              <a:t>Modifier</a:t>
            </a:r>
          </a:p>
        </p:txBody>
      </p:sp>
      <p:sp>
        <p:nvSpPr>
          <p:cNvPr id="10" name="Rectangle : coins arrondis 9"/>
          <p:cNvSpPr/>
          <p:nvPr/>
        </p:nvSpPr>
        <p:spPr>
          <a:xfrm>
            <a:off x="162091" y="3870251"/>
            <a:ext cx="2740597" cy="2346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t>Envoyer par email</a:t>
            </a:r>
          </a:p>
        </p:txBody>
      </p:sp>
      <p:pic>
        <p:nvPicPr>
          <p:cNvPr id="11" name="Espace réservé du contenu 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83041" y="1719067"/>
            <a:ext cx="8955569" cy="4504312"/>
          </a:xfrm>
        </p:spPr>
      </p:pic>
      <p:sp>
        <p:nvSpPr>
          <p:cNvPr id="12" name="Rectangle 11"/>
          <p:cNvSpPr/>
          <p:nvPr/>
        </p:nvSpPr>
        <p:spPr>
          <a:xfrm>
            <a:off x="6155140" y="4421875"/>
            <a:ext cx="5898817" cy="18015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p:cNvSpPr/>
          <p:nvPr/>
        </p:nvSpPr>
        <p:spPr>
          <a:xfrm>
            <a:off x="3228769" y="1803914"/>
            <a:ext cx="8825188" cy="9938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ZoneTexte 2"/>
          <p:cNvSpPr txBox="1"/>
          <p:nvPr/>
        </p:nvSpPr>
        <p:spPr>
          <a:xfrm>
            <a:off x="3228769" y="1965278"/>
            <a:ext cx="8825188" cy="369332"/>
          </a:xfrm>
          <a:prstGeom prst="rect">
            <a:avLst/>
          </a:prstGeom>
          <a:noFill/>
        </p:spPr>
        <p:txBody>
          <a:bodyPr wrap="square" rtlCol="0">
            <a:spAutoFit/>
          </a:bodyPr>
          <a:lstStyle/>
          <a:p>
            <a:r>
              <a:rPr lang="fr-FR" dirty="0"/>
              <a:t>Membres et groupe relatifs au membre de la fiche </a:t>
            </a:r>
          </a:p>
        </p:txBody>
      </p:sp>
      <p:sp>
        <p:nvSpPr>
          <p:cNvPr id="14" name="Rectangle 13"/>
          <p:cNvSpPr/>
          <p:nvPr/>
        </p:nvSpPr>
        <p:spPr>
          <a:xfrm>
            <a:off x="3232427" y="4104900"/>
            <a:ext cx="8821530" cy="3880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p:cNvSpPr/>
          <p:nvPr/>
        </p:nvSpPr>
        <p:spPr>
          <a:xfrm>
            <a:off x="3148061" y="5677469"/>
            <a:ext cx="5898817" cy="5970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Espace réservé du numéro de diapositive 4"/>
          <p:cNvSpPr>
            <a:spLocks noGrp="1"/>
          </p:cNvSpPr>
          <p:nvPr>
            <p:ph type="sldNum" sz="quarter" idx="12"/>
          </p:nvPr>
        </p:nvSpPr>
        <p:spPr/>
        <p:txBody>
          <a:bodyPr/>
          <a:lstStyle/>
          <a:p>
            <a:fld id="{BF31EBA0-7BFE-47B3-9DA8-E7508D180999}" type="slidenum">
              <a:rPr lang="fr-FR" smtClean="0"/>
              <a:t>18</a:t>
            </a:fld>
            <a:endParaRPr lang="fr-FR"/>
          </a:p>
        </p:txBody>
      </p:sp>
    </p:spTree>
    <p:extLst>
      <p:ext uri="{BB962C8B-B14F-4D97-AF65-F5344CB8AC3E}">
        <p14:creationId xmlns:p14="http://schemas.microsoft.com/office/powerpoint/2010/main" val="1105138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0583"/>
            <a:ext cx="7645400" cy="6888583"/>
          </a:xfrm>
          <a:prstGeom prst="rect">
            <a:avLst/>
          </a:prstGeom>
        </p:spPr>
      </p:pic>
      <p:sp>
        <p:nvSpPr>
          <p:cNvPr id="8" name="ZoneTexte 7"/>
          <p:cNvSpPr txBox="1"/>
          <p:nvPr/>
        </p:nvSpPr>
        <p:spPr>
          <a:xfrm>
            <a:off x="3619500" y="2667001"/>
            <a:ext cx="406400" cy="584775"/>
          </a:xfrm>
          <a:prstGeom prst="rect">
            <a:avLst/>
          </a:prstGeom>
          <a:noFill/>
        </p:spPr>
        <p:txBody>
          <a:bodyPr wrap="square" rtlCol="0">
            <a:spAutoFit/>
          </a:bodyPr>
          <a:lstStyle/>
          <a:p>
            <a:r>
              <a:rPr lang="fr-FR" sz="3200" b="1" dirty="0">
                <a:solidFill>
                  <a:schemeClr val="accent1"/>
                </a:solidFill>
              </a:rPr>
              <a:t>1</a:t>
            </a:r>
          </a:p>
        </p:txBody>
      </p:sp>
      <p:sp>
        <p:nvSpPr>
          <p:cNvPr id="9" name="ZoneTexte 8"/>
          <p:cNvSpPr txBox="1"/>
          <p:nvPr/>
        </p:nvSpPr>
        <p:spPr>
          <a:xfrm>
            <a:off x="3619500" y="3413708"/>
            <a:ext cx="406400" cy="584775"/>
          </a:xfrm>
          <a:prstGeom prst="rect">
            <a:avLst/>
          </a:prstGeom>
          <a:noFill/>
        </p:spPr>
        <p:txBody>
          <a:bodyPr wrap="square" rtlCol="0">
            <a:spAutoFit/>
          </a:bodyPr>
          <a:lstStyle/>
          <a:p>
            <a:r>
              <a:rPr lang="fr-FR" sz="3200" b="1" dirty="0">
                <a:solidFill>
                  <a:schemeClr val="accent1"/>
                </a:solidFill>
              </a:rPr>
              <a:t>2</a:t>
            </a:r>
          </a:p>
        </p:txBody>
      </p:sp>
      <p:sp>
        <p:nvSpPr>
          <p:cNvPr id="10" name="ZoneTexte 9"/>
          <p:cNvSpPr txBox="1"/>
          <p:nvPr/>
        </p:nvSpPr>
        <p:spPr>
          <a:xfrm>
            <a:off x="4356100" y="4191001"/>
            <a:ext cx="406400" cy="584775"/>
          </a:xfrm>
          <a:prstGeom prst="rect">
            <a:avLst/>
          </a:prstGeom>
          <a:noFill/>
        </p:spPr>
        <p:txBody>
          <a:bodyPr wrap="square" rtlCol="0">
            <a:spAutoFit/>
          </a:bodyPr>
          <a:lstStyle/>
          <a:p>
            <a:r>
              <a:rPr lang="fr-FR" sz="3200" b="1" dirty="0">
                <a:solidFill>
                  <a:schemeClr val="accent1"/>
                </a:solidFill>
              </a:rPr>
              <a:t>3</a:t>
            </a:r>
          </a:p>
        </p:txBody>
      </p:sp>
      <p:sp>
        <p:nvSpPr>
          <p:cNvPr id="11" name="ZoneTexte 10"/>
          <p:cNvSpPr txBox="1"/>
          <p:nvPr/>
        </p:nvSpPr>
        <p:spPr>
          <a:xfrm>
            <a:off x="7874000" y="-30583"/>
            <a:ext cx="3937000" cy="6740307"/>
          </a:xfrm>
          <a:prstGeom prst="rect">
            <a:avLst/>
          </a:prstGeom>
          <a:noFill/>
        </p:spPr>
        <p:txBody>
          <a:bodyPr wrap="square" rtlCol="0">
            <a:spAutoFit/>
          </a:bodyPr>
          <a:lstStyle/>
          <a:p>
            <a:r>
              <a:rPr lang="fr-FR" sz="3200" b="1" dirty="0">
                <a:solidFill>
                  <a:schemeClr val="accent1"/>
                </a:solidFill>
              </a:rPr>
              <a:t>1</a:t>
            </a:r>
            <a:r>
              <a:rPr lang="fr-FR" sz="1600" b="1" dirty="0">
                <a:solidFill>
                  <a:schemeClr val="accent1"/>
                </a:solidFill>
              </a:rPr>
              <a:t> :</a:t>
            </a:r>
            <a:r>
              <a:rPr lang="fr-FR" sz="3200" b="1" dirty="0">
                <a:solidFill>
                  <a:schemeClr val="accent1"/>
                </a:solidFill>
              </a:rPr>
              <a:t> </a:t>
            </a:r>
            <a:r>
              <a:rPr lang="fr-FR" sz="1600" dirty="0">
                <a:solidFill>
                  <a:schemeClr val="accent1"/>
                </a:solidFill>
              </a:rPr>
              <a:t>L’utilisateur doit tout d’abord inscrire son adresse mail pour se connecter. </a:t>
            </a:r>
          </a:p>
          <a:p>
            <a:r>
              <a:rPr lang="fr-FR" sz="1600" dirty="0">
                <a:solidFill>
                  <a:schemeClr val="accent1"/>
                </a:solidFill>
              </a:rPr>
              <a:t>Le champ de type </a:t>
            </a:r>
            <a:r>
              <a:rPr lang="fr-FR" sz="1600" b="1" dirty="0">
                <a:solidFill>
                  <a:schemeClr val="accent1"/>
                </a:solidFill>
              </a:rPr>
              <a:t>email</a:t>
            </a:r>
            <a:r>
              <a:rPr lang="fr-FR" sz="1600" dirty="0">
                <a:solidFill>
                  <a:schemeClr val="accent1"/>
                </a:solidFill>
              </a:rPr>
              <a:t>  n’accepte que les adresses mail avec le pattern suivant : </a:t>
            </a:r>
            <a:r>
              <a:rPr lang="fr-FR" sz="1600" b="1" dirty="0">
                <a:solidFill>
                  <a:schemeClr val="accent1"/>
                </a:solidFill>
              </a:rPr>
              <a:t>[a-z0-9._%+-]+@[a-z0-9.-]+\.[a-z]{2,3}$</a:t>
            </a:r>
          </a:p>
          <a:p>
            <a:r>
              <a:rPr lang="fr-FR" sz="1600" dirty="0">
                <a:solidFill>
                  <a:schemeClr val="accent1"/>
                </a:solidFill>
              </a:rPr>
              <a:t>Premier palier visant à réduire l’erreur de saisie d’adresse.</a:t>
            </a:r>
          </a:p>
          <a:p>
            <a:endParaRPr lang="fr-FR" sz="1600" dirty="0">
              <a:solidFill>
                <a:schemeClr val="accent1"/>
              </a:solidFill>
            </a:endParaRPr>
          </a:p>
          <a:p>
            <a:r>
              <a:rPr lang="fr-FR" sz="3200" b="1" dirty="0">
                <a:solidFill>
                  <a:schemeClr val="accent1"/>
                </a:solidFill>
              </a:rPr>
              <a:t>2</a:t>
            </a:r>
            <a:r>
              <a:rPr lang="fr-FR" sz="1600" dirty="0">
                <a:solidFill>
                  <a:schemeClr val="accent1"/>
                </a:solidFill>
              </a:rPr>
              <a:t> : L’utilisateur renseigne le champ mot de passe. De type</a:t>
            </a:r>
            <a:r>
              <a:rPr lang="fr-FR" sz="1600" b="1" dirty="0">
                <a:solidFill>
                  <a:schemeClr val="accent1"/>
                </a:solidFill>
              </a:rPr>
              <a:t> </a:t>
            </a:r>
            <a:r>
              <a:rPr lang="fr-FR" sz="1600" b="1" dirty="0" err="1">
                <a:solidFill>
                  <a:schemeClr val="accent1"/>
                </a:solidFill>
              </a:rPr>
              <a:t>password</a:t>
            </a:r>
            <a:r>
              <a:rPr lang="fr-FR" sz="1600" dirty="0">
                <a:solidFill>
                  <a:schemeClr val="accent1"/>
                </a:solidFill>
              </a:rPr>
              <a:t>, il n’acceptera qu’un minimum de 6 caractères.</a:t>
            </a:r>
          </a:p>
          <a:p>
            <a:endParaRPr lang="fr-FR" sz="1600" dirty="0">
              <a:solidFill>
                <a:schemeClr val="accent1"/>
              </a:solidFill>
            </a:endParaRPr>
          </a:p>
          <a:p>
            <a:r>
              <a:rPr lang="fr-FR" sz="3200" b="1" dirty="0">
                <a:solidFill>
                  <a:schemeClr val="accent1"/>
                </a:solidFill>
              </a:rPr>
              <a:t>3</a:t>
            </a:r>
            <a:r>
              <a:rPr lang="fr-FR" sz="1600" dirty="0">
                <a:solidFill>
                  <a:schemeClr val="accent1"/>
                </a:solidFill>
              </a:rPr>
              <a:t> : Lorsque les 2 champs cités ci-dessus seront préalablement remplis, l’utilisateur peut alors se connecter à l’interface qui lui est dédiée.</a:t>
            </a:r>
          </a:p>
          <a:p>
            <a:endParaRPr lang="fr-FR" sz="1600" dirty="0">
              <a:solidFill>
                <a:schemeClr val="accent1"/>
              </a:solidFill>
            </a:endParaRPr>
          </a:p>
          <a:p>
            <a:r>
              <a:rPr lang="fr-FR" sz="1600" dirty="0">
                <a:solidFill>
                  <a:schemeClr val="accent1"/>
                </a:solidFill>
              </a:rPr>
              <a:t>Dans le cas où l’utilisateur se trompe d’adresse email ou de mot de passe, le formulaire se chargera de le prévenir par un message d’alerte.</a:t>
            </a:r>
          </a:p>
          <a:p>
            <a:r>
              <a:rPr lang="fr-FR" sz="1600" dirty="0">
                <a:solidFill>
                  <a:schemeClr val="accent1"/>
                </a:solidFill>
              </a:rPr>
              <a:t>Si toutefois, celui-ci oubliait son mot de passe, il est possible de consulter le lien « Mot de passe perdu ? » </a:t>
            </a:r>
          </a:p>
        </p:txBody>
      </p:sp>
      <p:sp>
        <p:nvSpPr>
          <p:cNvPr id="12" name="Rectangle 11"/>
          <p:cNvSpPr/>
          <p:nvPr/>
        </p:nvSpPr>
        <p:spPr>
          <a:xfrm>
            <a:off x="949325" y="4615017"/>
            <a:ext cx="2197100" cy="8636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2</a:t>
            </a:fld>
            <a:endParaRPr lang="fr-FR"/>
          </a:p>
        </p:txBody>
      </p:sp>
    </p:spTree>
    <p:extLst>
      <p:ext uri="{BB962C8B-B14F-4D97-AF65-F5344CB8AC3E}">
        <p14:creationId xmlns:p14="http://schemas.microsoft.com/office/powerpoint/2010/main" val="3767250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0" y="0"/>
            <a:ext cx="12192000" cy="6858000"/>
          </a:xfrm>
        </p:spPr>
        <p:txBody>
          <a:bodyPr anchor="ctr"/>
          <a:lstStyle/>
          <a:p>
            <a:r>
              <a:rPr lang="fr-FR" b="1" dirty="0">
                <a:solidFill>
                  <a:schemeClr val="accent1"/>
                </a:solidFill>
              </a:rPr>
              <a:t>Voici la page d’accueil, une fois l’utilisateur connecté</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3</a:t>
            </a:fld>
            <a:endParaRPr lang="fr-FR"/>
          </a:p>
        </p:txBody>
      </p:sp>
    </p:spTree>
    <p:extLst>
      <p:ext uri="{BB962C8B-B14F-4D97-AF65-F5344CB8AC3E}">
        <p14:creationId xmlns:p14="http://schemas.microsoft.com/office/powerpoint/2010/main" val="2595672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3619500" y="2667001"/>
            <a:ext cx="406400" cy="584775"/>
          </a:xfrm>
          <a:prstGeom prst="rect">
            <a:avLst/>
          </a:prstGeom>
          <a:noFill/>
        </p:spPr>
        <p:txBody>
          <a:bodyPr wrap="square" rtlCol="0">
            <a:spAutoFit/>
          </a:bodyPr>
          <a:lstStyle/>
          <a:p>
            <a:r>
              <a:rPr lang="fr-FR" sz="3200" b="1" dirty="0">
                <a:solidFill>
                  <a:schemeClr val="accent1"/>
                </a:solidFill>
              </a:rPr>
              <a:t>1</a:t>
            </a:r>
          </a:p>
        </p:txBody>
      </p:sp>
      <p:sp>
        <p:nvSpPr>
          <p:cNvPr id="9" name="ZoneTexte 8"/>
          <p:cNvSpPr txBox="1"/>
          <p:nvPr/>
        </p:nvSpPr>
        <p:spPr>
          <a:xfrm>
            <a:off x="3619500" y="3413708"/>
            <a:ext cx="406400" cy="584775"/>
          </a:xfrm>
          <a:prstGeom prst="rect">
            <a:avLst/>
          </a:prstGeom>
          <a:noFill/>
        </p:spPr>
        <p:txBody>
          <a:bodyPr wrap="square" rtlCol="0">
            <a:spAutoFit/>
          </a:bodyPr>
          <a:lstStyle/>
          <a:p>
            <a:r>
              <a:rPr lang="fr-FR" sz="3200" b="1" dirty="0">
                <a:solidFill>
                  <a:schemeClr val="accent1"/>
                </a:solidFill>
              </a:rPr>
              <a:t>2</a:t>
            </a:r>
          </a:p>
        </p:txBody>
      </p:sp>
      <p:sp>
        <p:nvSpPr>
          <p:cNvPr id="10" name="ZoneTexte 9"/>
          <p:cNvSpPr txBox="1"/>
          <p:nvPr/>
        </p:nvSpPr>
        <p:spPr>
          <a:xfrm>
            <a:off x="4356100" y="4191001"/>
            <a:ext cx="406400" cy="584775"/>
          </a:xfrm>
          <a:prstGeom prst="rect">
            <a:avLst/>
          </a:prstGeom>
          <a:noFill/>
        </p:spPr>
        <p:txBody>
          <a:bodyPr wrap="square" rtlCol="0">
            <a:spAutoFit/>
          </a:bodyPr>
          <a:lstStyle/>
          <a:p>
            <a:r>
              <a:rPr lang="fr-FR" sz="3200" b="1" dirty="0">
                <a:solidFill>
                  <a:schemeClr val="accent1"/>
                </a:solidFill>
              </a:rPr>
              <a:t>3</a:t>
            </a:r>
          </a:p>
        </p:txBody>
      </p:sp>
      <p:sp>
        <p:nvSpPr>
          <p:cNvPr id="12" name="Rectangle 11"/>
          <p:cNvSpPr/>
          <p:nvPr/>
        </p:nvSpPr>
        <p:spPr>
          <a:xfrm>
            <a:off x="949325" y="4615017"/>
            <a:ext cx="2197100" cy="8636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0" y="0"/>
            <a:ext cx="12185650" cy="6858000"/>
          </a:xfrm>
          <a:prstGeom prst="rect">
            <a:avLst/>
          </a:prstGeom>
        </p:spPr>
      </p:pic>
      <p:sp>
        <p:nvSpPr>
          <p:cNvPr id="3" name="Espace réservé du numéro de diapositive 2"/>
          <p:cNvSpPr>
            <a:spLocks noGrp="1"/>
          </p:cNvSpPr>
          <p:nvPr>
            <p:ph type="sldNum" sz="quarter" idx="12"/>
          </p:nvPr>
        </p:nvSpPr>
        <p:spPr/>
        <p:txBody>
          <a:bodyPr/>
          <a:lstStyle/>
          <a:p>
            <a:fld id="{BF31EBA0-7BFE-47B3-9DA8-E7508D180999}" type="slidenum">
              <a:rPr lang="fr-FR" smtClean="0"/>
              <a:t>4</a:t>
            </a:fld>
            <a:endParaRPr lang="fr-FR"/>
          </a:p>
        </p:txBody>
      </p:sp>
    </p:spTree>
    <p:extLst>
      <p:ext uri="{BB962C8B-B14F-4D97-AF65-F5344CB8AC3E}">
        <p14:creationId xmlns:p14="http://schemas.microsoft.com/office/powerpoint/2010/main" val="3311463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0" y="2730500"/>
            <a:ext cx="12192000" cy="1200329"/>
          </a:xfrm>
          <a:prstGeom prst="rect">
            <a:avLst/>
          </a:prstGeom>
          <a:noFill/>
        </p:spPr>
        <p:txBody>
          <a:bodyPr wrap="square" rtlCol="0">
            <a:spAutoFit/>
          </a:bodyPr>
          <a:lstStyle/>
          <a:p>
            <a:pPr algn="ctr"/>
            <a:r>
              <a:rPr lang="fr-FR" sz="3600" b="1" dirty="0">
                <a:solidFill>
                  <a:schemeClr val="accent1"/>
                </a:solidFill>
              </a:rPr>
              <a:t>Passage en revue des différentes parties du gestionnaire et ses fonctions</a:t>
            </a: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5</a:t>
            </a:fld>
            <a:endParaRPr lang="fr-FR"/>
          </a:p>
        </p:txBody>
      </p:sp>
    </p:spTree>
    <p:extLst>
      <p:ext uri="{BB962C8B-B14F-4D97-AF65-F5344CB8AC3E}">
        <p14:creationId xmlns:p14="http://schemas.microsoft.com/office/powerpoint/2010/main" val="1658625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rotWithShape="1">
          <a:blip r:embed="rId2">
            <a:extLst>
              <a:ext uri="{28A0092B-C50C-407E-A947-70E740481C1C}">
                <a14:useLocalDpi xmlns:a14="http://schemas.microsoft.com/office/drawing/2010/main" val="0"/>
              </a:ext>
            </a:extLst>
          </a:blip>
          <a:srcRect b="65373"/>
          <a:stretch/>
        </p:blipFill>
        <p:spPr>
          <a:xfrm>
            <a:off x="1" y="10"/>
            <a:ext cx="4654296" cy="6857990"/>
          </a:xfrm>
          <a:prstGeom prst="rect">
            <a:avLst/>
          </a:prstGeom>
        </p:spPr>
      </p:pic>
      <p:sp>
        <p:nvSpPr>
          <p:cNvPr id="2" name="Titre 1"/>
          <p:cNvSpPr>
            <a:spLocks noGrp="1"/>
          </p:cNvSpPr>
          <p:nvPr>
            <p:ph type="ctrTitle"/>
          </p:nvPr>
        </p:nvSpPr>
        <p:spPr>
          <a:xfrm>
            <a:off x="5277329" y="431800"/>
            <a:ext cx="6274590" cy="1788221"/>
          </a:xfrm>
          <a:noFill/>
        </p:spPr>
        <p:txBody>
          <a:bodyPr>
            <a:normAutofit/>
          </a:bodyPr>
          <a:lstStyle/>
          <a:p>
            <a:pPr algn="l"/>
            <a:r>
              <a:rPr lang="fr-FR" sz="2000" b="1" dirty="0">
                <a:solidFill>
                  <a:schemeClr val="accent1"/>
                </a:solidFill>
              </a:rPr>
              <a:t>Le </a:t>
            </a:r>
            <a:r>
              <a:rPr lang="fr-FR" sz="2000" b="1" dirty="0" err="1">
                <a:solidFill>
                  <a:schemeClr val="accent1"/>
                </a:solidFill>
              </a:rPr>
              <a:t>sidebar</a:t>
            </a:r>
            <a:r>
              <a:rPr lang="fr-FR" sz="2000" b="1" dirty="0">
                <a:solidFill>
                  <a:schemeClr val="accent1"/>
                </a:solidFill>
              </a:rPr>
              <a:t> permet à l’utilisateur de naviguer dans le site. Dans ce cas, il pourra ajouter un membre et/ou un groupe à la base de données.</a:t>
            </a:r>
            <a:br>
              <a:rPr lang="fr-FR" sz="2000" b="1" dirty="0">
                <a:solidFill>
                  <a:schemeClr val="accent1"/>
                </a:solidFill>
              </a:rPr>
            </a:br>
            <a:br>
              <a:rPr lang="fr-FR" sz="2000" b="1" dirty="0">
                <a:solidFill>
                  <a:schemeClr val="accent1"/>
                </a:solidFill>
              </a:rPr>
            </a:br>
            <a:r>
              <a:rPr lang="fr-FR" sz="2000" b="1" dirty="0">
                <a:solidFill>
                  <a:schemeClr val="accent1"/>
                </a:solidFill>
              </a:rPr>
              <a:t>La fonction « Rechercher » donne la possibilité de chercher un/des membres ou un/des groupes.</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6</a:t>
            </a:fld>
            <a:endParaRPr lang="fr-FR"/>
          </a:p>
        </p:txBody>
      </p:sp>
    </p:spTree>
    <p:extLst>
      <p:ext uri="{BB962C8B-B14F-4D97-AF65-F5344CB8AC3E}">
        <p14:creationId xmlns:p14="http://schemas.microsoft.com/office/powerpoint/2010/main" val="866126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42132" y="3311525"/>
            <a:ext cx="10515600" cy="2466975"/>
          </a:xfrm>
        </p:spPr>
        <p:txBody>
          <a:bodyPr>
            <a:normAutofit fontScale="90000"/>
          </a:bodyPr>
          <a:lstStyle/>
          <a:p>
            <a:pPr algn="ctr"/>
            <a:r>
              <a:rPr lang="fr-FR" b="1" dirty="0">
                <a:solidFill>
                  <a:schemeClr val="accent1"/>
                </a:solidFill>
              </a:rPr>
              <a:t>Le header (bleu sur l’image) sert quant à lui à afficher les options de l’utilisateur connecté. Il pourra y trouver le bouton option pour éditer son profil ou tout simplement se déconnecter.</a:t>
            </a:r>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000" y="152400"/>
            <a:ext cx="11945865" cy="2088351"/>
          </a:xfrm>
        </p:spPr>
      </p:pic>
      <p:sp>
        <p:nvSpPr>
          <p:cNvPr id="3" name="Espace réservé du numéro de diapositive 2"/>
          <p:cNvSpPr>
            <a:spLocks noGrp="1"/>
          </p:cNvSpPr>
          <p:nvPr>
            <p:ph type="sldNum" sz="quarter" idx="12"/>
          </p:nvPr>
        </p:nvSpPr>
        <p:spPr/>
        <p:txBody>
          <a:bodyPr/>
          <a:lstStyle/>
          <a:p>
            <a:fld id="{BF31EBA0-7BFE-47B3-9DA8-E7508D180999}" type="slidenum">
              <a:rPr lang="fr-FR" smtClean="0"/>
              <a:t>7</a:t>
            </a:fld>
            <a:endParaRPr lang="fr-FR"/>
          </a:p>
        </p:txBody>
      </p:sp>
    </p:spTree>
    <p:extLst>
      <p:ext uri="{BB962C8B-B14F-4D97-AF65-F5344CB8AC3E}">
        <p14:creationId xmlns:p14="http://schemas.microsoft.com/office/powerpoint/2010/main" val="1366196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0288" y="1825625"/>
            <a:ext cx="8651423" cy="4351338"/>
          </a:xfrm>
        </p:spPr>
      </p:pic>
      <p:sp>
        <p:nvSpPr>
          <p:cNvPr id="7" name="ZoneTexte 6"/>
          <p:cNvSpPr txBox="1"/>
          <p:nvPr/>
        </p:nvSpPr>
        <p:spPr>
          <a:xfrm>
            <a:off x="0" y="152400"/>
            <a:ext cx="12192000" cy="923330"/>
          </a:xfrm>
          <a:prstGeom prst="rect">
            <a:avLst/>
          </a:prstGeom>
          <a:noFill/>
        </p:spPr>
        <p:txBody>
          <a:bodyPr wrap="square" rtlCol="0">
            <a:spAutoFit/>
          </a:bodyPr>
          <a:lstStyle/>
          <a:p>
            <a:pPr algn="ctr"/>
            <a:r>
              <a:rPr lang="fr-FR" dirty="0">
                <a:solidFill>
                  <a:schemeClr val="accent1"/>
                </a:solidFill>
              </a:rPr>
              <a:t>Le contenu présenté par plusieurs blocs permet une lecture rapide des statistiques du gestionnaire. Nous y retrouvons le nombres d’utilisateurs, groupes, la trésorerie et le nombre de nouveaux membres sur une période N. </a:t>
            </a:r>
          </a:p>
          <a:p>
            <a:pPr algn="ctr"/>
            <a:r>
              <a:rPr lang="fr-FR" dirty="0">
                <a:solidFill>
                  <a:schemeClr val="accent1"/>
                </a:solidFill>
              </a:rPr>
              <a:t>Les 3 derniers membres inscrits ainsi que les 3 derniers groupes créés.</a:t>
            </a:r>
          </a:p>
        </p:txBody>
      </p:sp>
      <p:sp>
        <p:nvSpPr>
          <p:cNvPr id="2" name="Espace réservé du numéro de diapositive 1"/>
          <p:cNvSpPr>
            <a:spLocks noGrp="1"/>
          </p:cNvSpPr>
          <p:nvPr>
            <p:ph type="sldNum" sz="quarter" idx="12"/>
          </p:nvPr>
        </p:nvSpPr>
        <p:spPr/>
        <p:txBody>
          <a:bodyPr/>
          <a:lstStyle/>
          <a:p>
            <a:fld id="{BF31EBA0-7BFE-47B3-9DA8-E7508D180999}" type="slidenum">
              <a:rPr lang="fr-FR" smtClean="0"/>
              <a:t>8</a:t>
            </a:fld>
            <a:endParaRPr lang="fr-FR"/>
          </a:p>
        </p:txBody>
      </p:sp>
    </p:spTree>
    <p:extLst>
      <p:ext uri="{BB962C8B-B14F-4D97-AF65-F5344CB8AC3E}">
        <p14:creationId xmlns:p14="http://schemas.microsoft.com/office/powerpoint/2010/main" val="3960588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65125"/>
            <a:ext cx="10515600" cy="6492875"/>
          </a:xfrm>
        </p:spPr>
        <p:txBody>
          <a:bodyPr>
            <a:normAutofit/>
          </a:bodyPr>
          <a:lstStyle/>
          <a:p>
            <a:pPr algn="ctr"/>
            <a:r>
              <a:rPr lang="fr-FR" b="1" dirty="0">
                <a:solidFill>
                  <a:schemeClr val="accent1"/>
                </a:solidFill>
              </a:rPr>
              <a:t>Fonctionnalités du gestionnaire</a:t>
            </a:r>
            <a:br>
              <a:rPr lang="fr-FR" b="1" dirty="0">
                <a:solidFill>
                  <a:schemeClr val="accent1"/>
                </a:solidFill>
              </a:rPr>
            </a:br>
            <a:endParaRPr lang="fr-FR" b="1" dirty="0">
              <a:solidFill>
                <a:schemeClr val="accent1"/>
              </a:solidFill>
            </a:endParaRPr>
          </a:p>
        </p:txBody>
      </p:sp>
      <p:sp>
        <p:nvSpPr>
          <p:cNvPr id="4" name="ZoneTexte 3"/>
          <p:cNvSpPr txBox="1"/>
          <p:nvPr/>
        </p:nvSpPr>
        <p:spPr>
          <a:xfrm>
            <a:off x="2889250" y="3611562"/>
            <a:ext cx="6413500" cy="923330"/>
          </a:xfrm>
          <a:prstGeom prst="rect">
            <a:avLst/>
          </a:prstGeom>
          <a:noFill/>
        </p:spPr>
        <p:txBody>
          <a:bodyPr wrap="square" rtlCol="0">
            <a:spAutoFit/>
          </a:bodyPr>
          <a:lstStyle/>
          <a:p>
            <a:pPr marL="285750" indent="-285750">
              <a:buFont typeface="Arial" panose="020B0604020202020204" pitchFamily="34" charset="0"/>
              <a:buChar char="•"/>
            </a:pPr>
            <a:r>
              <a:rPr lang="fr-FR" dirty="0">
                <a:solidFill>
                  <a:schemeClr val="accent1"/>
                </a:solidFill>
              </a:rPr>
              <a:t>Formulaire</a:t>
            </a:r>
          </a:p>
          <a:p>
            <a:pPr marL="285750" indent="-285750">
              <a:buFont typeface="Arial" panose="020B0604020202020204" pitchFamily="34" charset="0"/>
              <a:buChar char="•"/>
            </a:pPr>
            <a:r>
              <a:rPr lang="fr-FR" dirty="0">
                <a:solidFill>
                  <a:schemeClr val="accent1"/>
                </a:solidFill>
              </a:rPr>
              <a:t>Listes</a:t>
            </a:r>
          </a:p>
          <a:p>
            <a:pPr marL="285750" indent="-285750">
              <a:buFont typeface="Arial" panose="020B0604020202020204" pitchFamily="34" charset="0"/>
              <a:buChar char="•"/>
            </a:pPr>
            <a:r>
              <a:rPr lang="fr-FR" dirty="0">
                <a:solidFill>
                  <a:schemeClr val="accent1"/>
                </a:solidFill>
              </a:rPr>
              <a:t>Vues détaillées</a:t>
            </a:r>
          </a:p>
        </p:txBody>
      </p:sp>
      <p:sp>
        <p:nvSpPr>
          <p:cNvPr id="3" name="Espace réservé du numéro de diapositive 2"/>
          <p:cNvSpPr>
            <a:spLocks noGrp="1"/>
          </p:cNvSpPr>
          <p:nvPr>
            <p:ph type="sldNum" sz="quarter" idx="12"/>
          </p:nvPr>
        </p:nvSpPr>
        <p:spPr/>
        <p:txBody>
          <a:bodyPr/>
          <a:lstStyle/>
          <a:p>
            <a:fld id="{BF31EBA0-7BFE-47B3-9DA8-E7508D180999}" type="slidenum">
              <a:rPr lang="fr-FR" smtClean="0"/>
              <a:t>9</a:t>
            </a:fld>
            <a:endParaRPr lang="fr-FR"/>
          </a:p>
        </p:txBody>
      </p:sp>
    </p:spTree>
    <p:extLst>
      <p:ext uri="{BB962C8B-B14F-4D97-AF65-F5344CB8AC3E}">
        <p14:creationId xmlns:p14="http://schemas.microsoft.com/office/powerpoint/2010/main" val="100670269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211</TotalTime>
  <Words>951</Words>
  <Application>Microsoft Office PowerPoint</Application>
  <PresentationFormat>Grand écran</PresentationFormat>
  <Paragraphs>181</Paragraphs>
  <Slides>18</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18</vt:i4>
      </vt:variant>
    </vt:vector>
  </HeadingPairs>
  <TitlesOfParts>
    <vt:vector size="22" baseType="lpstr">
      <vt:lpstr>Arial</vt:lpstr>
      <vt:lpstr>Calibri</vt:lpstr>
      <vt:lpstr>Calibri Light</vt:lpstr>
      <vt:lpstr>Thème Office</vt:lpstr>
      <vt:lpstr>SCENARIO - Utilisateur</vt:lpstr>
      <vt:lpstr>Présentation PowerPoint</vt:lpstr>
      <vt:lpstr>Voici la page d’accueil, une fois l’utilisateur connecté</vt:lpstr>
      <vt:lpstr>Présentation PowerPoint</vt:lpstr>
      <vt:lpstr>Présentation PowerPoint</vt:lpstr>
      <vt:lpstr>Le sidebar permet à l’utilisateur de naviguer dans le site. Dans ce cas, il pourra ajouter un membre et/ou un groupe à la base de données.  La fonction « Rechercher » donne la possibilité de chercher un/des membres ou un/des groupes.</vt:lpstr>
      <vt:lpstr>Le header (bleu sur l’image) sert quant à lui à afficher les options de l’utilisateur connecté. Il pourra y trouver le bouton option pour éditer son profil ou tout simplement se déconnecter.</vt:lpstr>
      <vt:lpstr>Présentation PowerPoint</vt:lpstr>
      <vt:lpstr>Fonctionnalités du gestionnaire </vt:lpstr>
      <vt:lpstr>Présentation PowerPoint</vt:lpstr>
      <vt:lpstr>Présentation PowerPoint</vt:lpstr>
      <vt:lpstr>Présentation PowerPoint</vt:lpstr>
      <vt:lpstr>Présentation PowerPoint</vt:lpstr>
      <vt:lpstr>Les listes</vt:lpstr>
      <vt:lpstr>Présentation PowerPoint</vt:lpstr>
      <vt:lpstr>Vue du profil de l’utilisateur connecté</vt:lpstr>
      <vt:lpstr>Présentation PowerPoint</vt:lpstr>
      <vt:lpstr>Vue d’un profil utilisateur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Anthony Slimani</dc:creator>
  <cp:lastModifiedBy>Anthony Slimani</cp:lastModifiedBy>
  <cp:revision>31</cp:revision>
  <dcterms:created xsi:type="dcterms:W3CDTF">2017-01-26T19:41:00Z</dcterms:created>
  <dcterms:modified xsi:type="dcterms:W3CDTF">2017-01-27T07:29:47Z</dcterms:modified>
</cp:coreProperties>
</file>

<file path=docProps/thumbnail.jpeg>
</file>